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21"/>
  </p:notesMasterIdLst>
  <p:handoutMasterIdLst>
    <p:handoutMasterId r:id="rId22"/>
  </p:handoutMasterIdLst>
  <p:sldIdLst>
    <p:sldId id="428" r:id="rId2"/>
    <p:sldId id="421" r:id="rId3"/>
    <p:sldId id="393" r:id="rId4"/>
    <p:sldId id="396" r:id="rId5"/>
    <p:sldId id="397" r:id="rId6"/>
    <p:sldId id="424" r:id="rId7"/>
    <p:sldId id="429" r:id="rId8"/>
    <p:sldId id="398" r:id="rId9"/>
    <p:sldId id="414" r:id="rId10"/>
    <p:sldId id="415" r:id="rId11"/>
    <p:sldId id="416" r:id="rId12"/>
    <p:sldId id="425" r:id="rId13"/>
    <p:sldId id="426" r:id="rId14"/>
    <p:sldId id="402" r:id="rId15"/>
    <p:sldId id="403" r:id="rId16"/>
    <p:sldId id="413" r:id="rId17"/>
    <p:sldId id="409" r:id="rId18"/>
    <p:sldId id="412" r:id="rId19"/>
    <p:sldId id="410" r:id="rId20"/>
  </p:sldIdLst>
  <p:sldSz cx="9144000" cy="5715000" type="screen16x10"/>
  <p:notesSz cx="6858000" cy="9144000"/>
  <p:embeddedFontLst>
    <p:embeddedFont>
      <p:font typeface="08서울남산체 EB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08서울남산체 B" panose="02020603020101020101" pitchFamily="18" charset="-127"/>
      <p:regular r:id="rId26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6262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6" autoAdjust="0"/>
    <p:restoredTop sz="96000" autoAdjust="0"/>
  </p:normalViewPr>
  <p:slideViewPr>
    <p:cSldViewPr snapToGrid="0">
      <p:cViewPr varScale="1">
        <p:scale>
          <a:sx n="132" d="100"/>
          <a:sy n="132" d="100"/>
        </p:scale>
        <p:origin x="192" y="108"/>
      </p:cViewPr>
      <p:guideLst>
        <p:guide orient="horz" pos="1800"/>
        <p:guide pos="28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D110E-D287-45AF-BEC4-7E3C27D6C3A2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97954-6408-412C-8D55-5D363A50E7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464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1AD08-0D31-474C-8B24-2FEAB69B64AC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E0844-E678-478E-8AAC-CBB9A46E6F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865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66674" y="400049"/>
            <a:ext cx="9010651" cy="4943475"/>
          </a:xfrm>
          <a:prstGeom prst="rect">
            <a:avLst/>
          </a:prstGeom>
          <a:noFill/>
          <a:ln w="15875" cap="sq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문서 9"/>
          <p:cNvSpPr/>
          <p:nvPr userDrawn="1"/>
        </p:nvSpPr>
        <p:spPr>
          <a:xfrm flipH="1" flipV="1">
            <a:off x="6638925" y="107440"/>
            <a:ext cx="2381246" cy="32118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984"/>
              <a:gd name="connsiteX1" fmla="*/ 21600 w 21600"/>
              <a:gd name="connsiteY1" fmla="*/ 0 h 20984"/>
              <a:gd name="connsiteX2" fmla="*/ 21600 w 21600"/>
              <a:gd name="connsiteY2" fmla="*/ 17322 h 20984"/>
              <a:gd name="connsiteX3" fmla="*/ 0 w 21600"/>
              <a:gd name="connsiteY3" fmla="*/ 20172 h 20984"/>
              <a:gd name="connsiteX4" fmla="*/ 0 w 21600"/>
              <a:gd name="connsiteY4" fmla="*/ 0 h 20984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20608"/>
              <a:gd name="connsiteX1" fmla="*/ 21600 w 21600"/>
              <a:gd name="connsiteY1" fmla="*/ 0 h 20608"/>
              <a:gd name="connsiteX2" fmla="*/ 21600 w 21600"/>
              <a:gd name="connsiteY2" fmla="*/ 17322 h 20608"/>
              <a:gd name="connsiteX3" fmla="*/ 0 w 21600"/>
              <a:gd name="connsiteY3" fmla="*/ 20172 h 20608"/>
              <a:gd name="connsiteX4" fmla="*/ 0 w 21600"/>
              <a:gd name="connsiteY4" fmla="*/ 0 h 20608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18860"/>
              <a:gd name="connsiteX1" fmla="*/ 21600 w 21600"/>
              <a:gd name="connsiteY1" fmla="*/ 0 h 18860"/>
              <a:gd name="connsiteX2" fmla="*/ 21600 w 21600"/>
              <a:gd name="connsiteY2" fmla="*/ 17322 h 18860"/>
              <a:gd name="connsiteX3" fmla="*/ 0 w 21600"/>
              <a:gd name="connsiteY3" fmla="*/ 18426 h 18860"/>
              <a:gd name="connsiteX4" fmla="*/ 0 w 21600"/>
              <a:gd name="connsiteY4" fmla="*/ 0 h 18860"/>
              <a:gd name="connsiteX0" fmla="*/ 0 w 21600"/>
              <a:gd name="connsiteY0" fmla="*/ 0 h 19626"/>
              <a:gd name="connsiteX1" fmla="*/ 21600 w 21600"/>
              <a:gd name="connsiteY1" fmla="*/ 0 h 19626"/>
              <a:gd name="connsiteX2" fmla="*/ 21600 w 21600"/>
              <a:gd name="connsiteY2" fmla="*/ 17322 h 19626"/>
              <a:gd name="connsiteX3" fmla="*/ 0 w 21600"/>
              <a:gd name="connsiteY3" fmla="*/ 18426 h 19626"/>
              <a:gd name="connsiteX4" fmla="*/ 0 w 21600"/>
              <a:gd name="connsiteY4" fmla="*/ 0 h 1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626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2934" y="23143"/>
                  <a:pt x="9113" y="15774"/>
                  <a:pt x="0" y="184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날짜 개체 틀 3"/>
          <p:cNvSpPr txBox="1">
            <a:spLocks/>
          </p:cNvSpPr>
          <p:nvPr userDrawn="1"/>
        </p:nvSpPr>
        <p:spPr>
          <a:xfrm>
            <a:off x="57150" y="5410200"/>
            <a:ext cx="895350" cy="2386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anchor="ctr"/>
          <a:lstStyle>
            <a:defPPr>
              <a:defRPr lang="ko-KR"/>
            </a:defPPr>
            <a:lvl1pPr marL="0" algn="ctr" defTabSz="713232" rtl="0" eaLnBrk="1" latinLnBrk="1" hangingPunct="1">
              <a:defRPr sz="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1pPr>
            <a:lvl2pPr marL="35661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C5C936-B29F-43C3-AB64-B48C9FE89309}" type="datetime1">
              <a:rPr lang="ko-KR" altLang="en-US" smtClean="0"/>
              <a:pPr/>
              <a:t>2019-09-18</a:t>
            </a:fld>
            <a:endParaRPr lang="ko-KR" altLang="en-US" dirty="0"/>
          </a:p>
        </p:txBody>
      </p:sp>
      <p:sp>
        <p:nvSpPr>
          <p:cNvPr id="18" name="바닥글 개체 틀 4"/>
          <p:cNvSpPr txBox="1">
            <a:spLocks/>
          </p:cNvSpPr>
          <p:nvPr userDrawn="1"/>
        </p:nvSpPr>
        <p:spPr>
          <a:xfrm>
            <a:off x="1019175" y="5410201"/>
            <a:ext cx="7296151" cy="2386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anchor="ctr"/>
          <a:lstStyle>
            <a:defPPr>
              <a:defRPr lang="ko-KR"/>
            </a:defPPr>
            <a:lvl1pPr marL="0" algn="ctr" defTabSz="713232" rtl="0" eaLnBrk="1" latinLnBrk="1" hangingPunct="1">
              <a:defRPr sz="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1pPr>
            <a:lvl2pPr marL="35661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&lt; Beyond Fire :Recall</a:t>
            </a:r>
            <a:r>
              <a:rPr lang="en-US" altLang="ko-KR" baseline="0" dirty="0" smtClean="0"/>
              <a:t> &gt; </a:t>
            </a:r>
            <a:r>
              <a:rPr lang="en-US" altLang="ko-KR" dirty="0" smtClean="0"/>
              <a:t>Copyright 2018 </a:t>
            </a:r>
            <a:r>
              <a:rPr lang="ko-KR" altLang="en-US" dirty="0" smtClean="0"/>
              <a:t>ⓒ </a:t>
            </a:r>
            <a:r>
              <a:rPr lang="en-US" altLang="ko-KR" dirty="0" smtClean="0"/>
              <a:t>Lee Jae-</a:t>
            </a:r>
            <a:r>
              <a:rPr lang="en-US" altLang="ko-KR" dirty="0" err="1" smtClean="0"/>
              <a:t>Jin</a:t>
            </a:r>
            <a:r>
              <a:rPr lang="en-US" altLang="ko-KR" baseline="0" dirty="0" smtClean="0"/>
              <a:t> / </a:t>
            </a:r>
            <a:r>
              <a:rPr lang="en-US" altLang="ko-KR" dirty="0" smtClean="0"/>
              <a:t>bood2011@gmail.com</a:t>
            </a:r>
            <a:endParaRPr lang="ko-KR" altLang="en-US" dirty="0"/>
          </a:p>
        </p:txBody>
      </p:sp>
      <p:sp>
        <p:nvSpPr>
          <p:cNvPr id="19" name="슬라이드 번호 개체 틀 5"/>
          <p:cNvSpPr txBox="1">
            <a:spLocks/>
          </p:cNvSpPr>
          <p:nvPr userDrawn="1"/>
        </p:nvSpPr>
        <p:spPr>
          <a:xfrm>
            <a:off x="8401045" y="5410201"/>
            <a:ext cx="676280" cy="2386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anchor="ctr"/>
          <a:lstStyle>
            <a:defPPr>
              <a:defRPr lang="ko-KR"/>
            </a:defPPr>
            <a:lvl1pPr marL="0" algn="ctr" defTabSz="713232" rtl="0" eaLnBrk="1" latinLnBrk="1" hangingPunct="1">
              <a:defRPr sz="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1pPr>
            <a:lvl2pPr marL="35661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541B4-DDE9-456E-990A-B1C91550C4DC}" type="slidenum">
              <a:rPr lang="ko-KR" altLang="en-US" smtClean="0"/>
              <a:pPr/>
              <a:t>‹#›</a:t>
            </a:fld>
            <a:r>
              <a:rPr lang="en-US" altLang="ko-KR" smtClean="0"/>
              <a:t>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030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24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004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40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3"/>
          <p:cNvSpPr txBox="1">
            <a:spLocks/>
          </p:cNvSpPr>
          <p:nvPr userDrawn="1"/>
        </p:nvSpPr>
        <p:spPr>
          <a:xfrm>
            <a:off x="57150" y="5410200"/>
            <a:ext cx="895350" cy="2386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anchor="ctr"/>
          <a:lstStyle>
            <a:defPPr>
              <a:defRPr lang="ko-KR"/>
            </a:defPPr>
            <a:lvl1pPr marL="0" algn="ctr" defTabSz="713232" rtl="0" eaLnBrk="1" latinLnBrk="1" hangingPunct="1">
              <a:defRPr sz="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1pPr>
            <a:lvl2pPr marL="35661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C5C936-B29F-43C3-AB64-B48C9FE89309}" type="datetime1">
              <a:rPr lang="ko-KR" altLang="en-US" smtClean="0"/>
              <a:pPr/>
              <a:t>2019-09-18</a:t>
            </a:fld>
            <a:endParaRPr lang="ko-KR" altLang="en-US" dirty="0"/>
          </a:p>
        </p:txBody>
      </p:sp>
      <p:sp>
        <p:nvSpPr>
          <p:cNvPr id="9" name="바닥글 개체 틀 4"/>
          <p:cNvSpPr txBox="1">
            <a:spLocks/>
          </p:cNvSpPr>
          <p:nvPr userDrawn="1"/>
        </p:nvSpPr>
        <p:spPr>
          <a:xfrm>
            <a:off x="1019175" y="5410201"/>
            <a:ext cx="7296151" cy="2386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anchor="ctr"/>
          <a:lstStyle>
            <a:defPPr>
              <a:defRPr lang="ko-KR"/>
            </a:defPPr>
            <a:lvl1pPr marL="0" algn="ctr" defTabSz="713232" rtl="0" eaLnBrk="1" latinLnBrk="1" hangingPunct="1">
              <a:defRPr sz="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1pPr>
            <a:lvl2pPr marL="35661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&lt; Beyond Fire :Recall</a:t>
            </a:r>
            <a:r>
              <a:rPr lang="en-US" altLang="ko-KR" baseline="0" dirty="0" smtClean="0"/>
              <a:t> &gt; </a:t>
            </a:r>
            <a:r>
              <a:rPr lang="en-US" altLang="ko-KR" dirty="0" smtClean="0"/>
              <a:t>Copyright 2018 </a:t>
            </a:r>
            <a:r>
              <a:rPr lang="ko-KR" altLang="en-US" dirty="0" smtClean="0"/>
              <a:t>ⓒ </a:t>
            </a:r>
            <a:r>
              <a:rPr lang="en-US" altLang="ko-KR" dirty="0" smtClean="0"/>
              <a:t>Lee Jae-</a:t>
            </a:r>
            <a:r>
              <a:rPr lang="en-US" altLang="ko-KR" dirty="0" err="1" smtClean="0"/>
              <a:t>Jin</a:t>
            </a:r>
            <a:r>
              <a:rPr lang="en-US" altLang="ko-KR" baseline="0" dirty="0" smtClean="0"/>
              <a:t> / </a:t>
            </a:r>
            <a:r>
              <a:rPr lang="en-US" altLang="ko-KR" dirty="0" smtClean="0"/>
              <a:t>bood2011@gmail.com</a:t>
            </a:r>
            <a:endParaRPr lang="ko-KR" altLang="en-US" dirty="0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8401045" y="5410201"/>
            <a:ext cx="676280" cy="2386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anchor="ctr"/>
          <a:lstStyle>
            <a:defPPr>
              <a:defRPr lang="ko-KR"/>
            </a:defPPr>
            <a:lvl1pPr marL="0" algn="ctr" defTabSz="713232" rtl="0" eaLnBrk="1" latinLnBrk="1" hangingPunct="1">
              <a:defRPr sz="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+mn-cs"/>
              </a:defRPr>
            </a:lvl1pPr>
            <a:lvl2pPr marL="35661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1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9541B4-DDE9-456E-990A-B1C91550C4DC}" type="slidenum">
              <a:rPr lang="ko-KR" altLang="en-US" smtClean="0"/>
              <a:pPr/>
              <a:t>‹#›</a:t>
            </a:fld>
            <a:r>
              <a:rPr lang="en-US" altLang="ko-KR" smtClean="0"/>
              <a:t>P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66674" y="400049"/>
            <a:ext cx="9010651" cy="4943475"/>
          </a:xfrm>
          <a:prstGeom prst="rect">
            <a:avLst/>
          </a:prstGeom>
          <a:noFill/>
          <a:ln w="15875" cap="sq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문서 9"/>
          <p:cNvSpPr/>
          <p:nvPr userDrawn="1"/>
        </p:nvSpPr>
        <p:spPr>
          <a:xfrm flipH="1" flipV="1">
            <a:off x="6638925" y="107440"/>
            <a:ext cx="2381246" cy="32118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984"/>
              <a:gd name="connsiteX1" fmla="*/ 21600 w 21600"/>
              <a:gd name="connsiteY1" fmla="*/ 0 h 20984"/>
              <a:gd name="connsiteX2" fmla="*/ 21600 w 21600"/>
              <a:gd name="connsiteY2" fmla="*/ 17322 h 20984"/>
              <a:gd name="connsiteX3" fmla="*/ 0 w 21600"/>
              <a:gd name="connsiteY3" fmla="*/ 20172 h 20984"/>
              <a:gd name="connsiteX4" fmla="*/ 0 w 21600"/>
              <a:gd name="connsiteY4" fmla="*/ 0 h 20984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20608"/>
              <a:gd name="connsiteX1" fmla="*/ 21600 w 21600"/>
              <a:gd name="connsiteY1" fmla="*/ 0 h 20608"/>
              <a:gd name="connsiteX2" fmla="*/ 21600 w 21600"/>
              <a:gd name="connsiteY2" fmla="*/ 17322 h 20608"/>
              <a:gd name="connsiteX3" fmla="*/ 0 w 21600"/>
              <a:gd name="connsiteY3" fmla="*/ 20172 h 20608"/>
              <a:gd name="connsiteX4" fmla="*/ 0 w 21600"/>
              <a:gd name="connsiteY4" fmla="*/ 0 h 20608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18860"/>
              <a:gd name="connsiteX1" fmla="*/ 21600 w 21600"/>
              <a:gd name="connsiteY1" fmla="*/ 0 h 18860"/>
              <a:gd name="connsiteX2" fmla="*/ 21600 w 21600"/>
              <a:gd name="connsiteY2" fmla="*/ 17322 h 18860"/>
              <a:gd name="connsiteX3" fmla="*/ 0 w 21600"/>
              <a:gd name="connsiteY3" fmla="*/ 18426 h 18860"/>
              <a:gd name="connsiteX4" fmla="*/ 0 w 21600"/>
              <a:gd name="connsiteY4" fmla="*/ 0 h 18860"/>
              <a:gd name="connsiteX0" fmla="*/ 0 w 21600"/>
              <a:gd name="connsiteY0" fmla="*/ 0 h 19626"/>
              <a:gd name="connsiteX1" fmla="*/ 21600 w 21600"/>
              <a:gd name="connsiteY1" fmla="*/ 0 h 19626"/>
              <a:gd name="connsiteX2" fmla="*/ 21600 w 21600"/>
              <a:gd name="connsiteY2" fmla="*/ 17322 h 19626"/>
              <a:gd name="connsiteX3" fmla="*/ 0 w 21600"/>
              <a:gd name="connsiteY3" fmla="*/ 18426 h 19626"/>
              <a:gd name="connsiteX4" fmla="*/ 0 w 21600"/>
              <a:gd name="connsiteY4" fmla="*/ 0 h 1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626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2934" y="23143"/>
                  <a:pt x="9113" y="15774"/>
                  <a:pt x="0" y="184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0" r:id="rId2"/>
    <p:sldLayoutId id="2147483691" r:id="rId3"/>
    <p:sldLayoutId id="2147483693" r:id="rId4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40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19840" y="1881665"/>
            <a:ext cx="0" cy="15588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558342" y="2222368"/>
            <a:ext cx="0" cy="155881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012" y="1720375"/>
            <a:ext cx="850794" cy="165079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4532" flipH="1">
            <a:off x="6828852" y="1807758"/>
            <a:ext cx="710266" cy="158730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81526" y="1987042"/>
            <a:ext cx="507936" cy="138412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0268" y="1791760"/>
            <a:ext cx="977778" cy="1600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29" y="1238351"/>
            <a:ext cx="5126356" cy="2563178"/>
          </a:xfrm>
          <a:prstGeom prst="rect">
            <a:avLst/>
          </a:prstGeom>
          <a:ln w="0">
            <a:noFill/>
          </a:ln>
          <a:effectLst>
            <a:glow rad="25400">
              <a:schemeClr val="bg1">
                <a:alpha val="66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5775542" y="5119569"/>
            <a:ext cx="3303144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/>
              <a:t>서강대 게임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평생교육원 게임기획학과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GG163018 </a:t>
            </a:r>
            <a:r>
              <a:rPr lang="ko-KR" altLang="en-US" dirty="0" smtClean="0"/>
              <a:t>이재진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0724" y="3679861"/>
            <a:ext cx="3088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시스템 </a:t>
            </a:r>
            <a:r>
              <a:rPr lang="ko-KR" altLang="en-US" sz="2000" b="1" dirty="0" smtClean="0"/>
              <a:t>기획서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433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13378" y="475232"/>
            <a:ext cx="892814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/>
              <a:t>· </a:t>
            </a:r>
            <a:r>
              <a:rPr lang="ko-KR" altLang="en-US" sz="900" b="1" dirty="0" err="1"/>
              <a:t>인게임</a:t>
            </a:r>
            <a:r>
              <a:rPr lang="ko-KR" altLang="en-US" sz="900" b="1" dirty="0"/>
              <a:t> 수첩 메뉴 </a:t>
            </a:r>
            <a:r>
              <a:rPr lang="en-US" altLang="ko-KR" sz="900" b="1" dirty="0"/>
              <a:t>– </a:t>
            </a:r>
            <a:r>
              <a:rPr lang="ko-KR" altLang="en-US" sz="900" b="1" dirty="0" smtClean="0"/>
              <a:t>다른 </a:t>
            </a:r>
            <a:r>
              <a:rPr lang="ko-KR" altLang="en-US" sz="900" b="1" dirty="0" err="1" smtClean="0"/>
              <a:t>챕터로</a:t>
            </a:r>
            <a:r>
              <a:rPr lang="ko-KR" altLang="en-US" sz="900" b="1" dirty="0" smtClean="0"/>
              <a:t> 돌아가기 메뉴 및 작동</a:t>
            </a:r>
            <a:endParaRPr lang="en-US" altLang="ko-KR" sz="900" b="1" dirty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</a:t>
            </a:r>
            <a:r>
              <a:rPr lang="en-US" altLang="ko-KR" sz="900" dirty="0" err="1" smtClean="0"/>
              <a:t>KeyUp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방식으로 작동한다</a:t>
            </a:r>
            <a:r>
              <a:rPr lang="en-US" altLang="ko-KR" sz="900" dirty="0" smtClean="0"/>
              <a:t>. (</a:t>
            </a:r>
            <a:r>
              <a:rPr lang="ko-KR" altLang="en-US" sz="900" dirty="0" smtClean="0"/>
              <a:t>선택은 해당 선택지 위에서 터치를 시작한 버튼 위에서 다시 터치를 떼었을 때 발생한다</a:t>
            </a:r>
            <a:r>
              <a:rPr lang="en-US" altLang="ko-KR" sz="900" dirty="0" smtClean="0"/>
              <a:t>)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en-US" altLang="ko-KR" sz="900" dirty="0" smtClean="0"/>
              <a:t>	</a:t>
            </a:r>
            <a:endParaRPr lang="en-US" altLang="ko-KR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2.2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인게임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UI</a:t>
            </a:r>
          </a:p>
          <a:p>
            <a:pPr algn="r"/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2781" y="2364146"/>
            <a:ext cx="230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돌아가기 메뉴 터치한 경우</a:t>
            </a:r>
            <a:endParaRPr lang="ko-KR" altLang="en-US" sz="1200" dirty="0"/>
          </a:p>
        </p:txBody>
      </p:sp>
      <p:cxnSp>
        <p:nvCxnSpPr>
          <p:cNvPr id="46" name="구부러진 연결선 45"/>
          <p:cNvCxnSpPr/>
          <p:nvPr/>
        </p:nvCxnSpPr>
        <p:spPr>
          <a:xfrm flipV="1">
            <a:off x="2580262" y="2542843"/>
            <a:ext cx="245767" cy="61529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59430" y="2801615"/>
            <a:ext cx="2177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위부터 각각의 기능은 다음과 같다</a:t>
            </a:r>
            <a:endParaRPr lang="en-US" altLang="ko-KR" sz="1000" dirty="0" smtClean="0"/>
          </a:p>
          <a:p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현재 </a:t>
            </a:r>
            <a:r>
              <a:rPr lang="ko-KR" altLang="en-US" sz="1000" dirty="0" err="1" smtClean="0"/>
              <a:t>챕터</a:t>
            </a:r>
            <a:r>
              <a:rPr lang="ko-KR" altLang="en-US" sz="1000" dirty="0" smtClean="0"/>
              <a:t> 다시 시작</a:t>
            </a:r>
            <a:endParaRPr lang="en-US" altLang="ko-KR" sz="1000" dirty="0" smtClean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메인 메뉴로 돌아가기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타이틀</a:t>
            </a:r>
            <a:r>
              <a:rPr lang="en-US" altLang="ko-KR" sz="10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게임 종료하기</a:t>
            </a:r>
            <a:endParaRPr lang="en-US" altLang="ko-KR" sz="1000" dirty="0" smtClean="0"/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pPr marL="171450" indent="-171450">
              <a:buFontTx/>
              <a:buChar char="-"/>
            </a:pP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5" y="1232362"/>
            <a:ext cx="2247158" cy="261133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252296" y="2424224"/>
            <a:ext cx="307687" cy="403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770" y="1232362"/>
            <a:ext cx="2251154" cy="261133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65" b="67513"/>
          <a:stretch/>
        </p:blipFill>
        <p:spPr>
          <a:xfrm>
            <a:off x="6103308" y="3266707"/>
            <a:ext cx="611269" cy="42915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3" r="81049" b="34058"/>
          <a:stretch/>
        </p:blipFill>
        <p:spPr>
          <a:xfrm>
            <a:off x="5507279" y="3291556"/>
            <a:ext cx="596029" cy="41148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348924" y="3066409"/>
            <a:ext cx="2177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진행상황을 저장되지</a:t>
            </a:r>
            <a:endParaRPr lang="en-US" altLang="ko-KR" sz="1000" dirty="0" smtClean="0"/>
          </a:p>
          <a:p>
            <a:r>
              <a:rPr lang="ko-KR" altLang="en-US" sz="1000" dirty="0" smtClean="0"/>
              <a:t>않는다는 사실을 알려주며</a:t>
            </a:r>
            <a:r>
              <a:rPr lang="en-US" altLang="ko-KR" sz="1000" dirty="0" smtClean="0"/>
              <a:t>,</a:t>
            </a:r>
          </a:p>
          <a:p>
            <a:r>
              <a:rPr lang="ko-KR" altLang="en-US" sz="1000" dirty="0" smtClean="0"/>
              <a:t>재차 물어본다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91" b="33470"/>
          <a:stretch/>
        </p:blipFill>
        <p:spPr>
          <a:xfrm>
            <a:off x="4195251" y="4220376"/>
            <a:ext cx="1774197" cy="87885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104176" y="4220376"/>
            <a:ext cx="2638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*YES/NO</a:t>
            </a:r>
            <a:r>
              <a:rPr lang="ko-KR" altLang="en-US" sz="1000" dirty="0" smtClean="0"/>
              <a:t>는 움직이는 </a:t>
            </a:r>
            <a:r>
              <a:rPr lang="ko-KR" altLang="en-US" sz="1000" dirty="0" err="1" smtClean="0"/>
              <a:t>스프라이트로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구성이 되어있으며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터치하고 있는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중에는 애니메이션이 멈춘다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/>
              <a:t>선택은 해당 선택지 위에서 터치를 시작</a:t>
            </a:r>
            <a:endParaRPr lang="en-US" altLang="ko-KR" sz="1000" dirty="0"/>
          </a:p>
          <a:p>
            <a:pPr algn="ctr"/>
            <a:r>
              <a:rPr lang="ko-KR" altLang="en-US" sz="1000" dirty="0" smtClean="0"/>
              <a:t>한 버튼 위에서 터치를 떼었을 때 발생한다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endParaRPr lang="en-US" altLang="ko-KR" sz="1000" dirty="0" smtClean="0"/>
          </a:p>
          <a:p>
            <a:pPr algn="ctr"/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5186333" y="1727609"/>
            <a:ext cx="2583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6633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메인 메뉴로</a:t>
            </a:r>
            <a:endParaRPr lang="en-US" altLang="ko-KR" sz="1600" dirty="0" smtClean="0">
              <a:solidFill>
                <a:srgbClr val="6633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rgbClr val="6633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돌아가시겠습니까</a:t>
            </a:r>
            <a:r>
              <a:rPr lang="en-US" altLang="ko-KR" sz="1600" dirty="0" smtClean="0">
                <a:solidFill>
                  <a:srgbClr val="6633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2.2.2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인게임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수첩메뉴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13378" y="475232"/>
            <a:ext cx="892814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/>
              <a:t>· </a:t>
            </a:r>
            <a:r>
              <a:rPr lang="ko-KR" altLang="en-US" sz="900" b="1" dirty="0" err="1"/>
              <a:t>인게임</a:t>
            </a:r>
            <a:r>
              <a:rPr lang="ko-KR" altLang="en-US" sz="900" b="1" dirty="0"/>
              <a:t> 수첩 메뉴 </a:t>
            </a:r>
            <a:r>
              <a:rPr lang="en-US" altLang="ko-KR" sz="900" b="1" dirty="0"/>
              <a:t>– </a:t>
            </a:r>
            <a:r>
              <a:rPr lang="ko-KR" altLang="en-US" sz="900" b="1" dirty="0" smtClean="0"/>
              <a:t>게임 돌아가기 및 옵션</a:t>
            </a:r>
            <a:endParaRPr lang="en-US" altLang="ko-KR" sz="900" b="1" dirty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</a:t>
            </a:r>
            <a:r>
              <a:rPr lang="en-US" altLang="ko-KR" sz="900" dirty="0" err="1"/>
              <a:t>KeyUp</a:t>
            </a:r>
            <a:r>
              <a:rPr lang="en-US" altLang="ko-KR" sz="900" dirty="0"/>
              <a:t> </a:t>
            </a:r>
            <a:r>
              <a:rPr lang="ko-KR" altLang="en-US" sz="900" dirty="0"/>
              <a:t>방식으로 작동한다</a:t>
            </a:r>
            <a:r>
              <a:rPr lang="en-US" altLang="ko-KR" sz="900" dirty="0"/>
              <a:t>. (</a:t>
            </a:r>
            <a:r>
              <a:rPr lang="ko-KR" altLang="en-US" sz="900" dirty="0"/>
              <a:t>선택은 해당 선택지 위에서 터치를 시작한 버튼 위에서 다시 터치를 떼었을 때 발생한다</a:t>
            </a:r>
            <a:r>
              <a:rPr lang="en-US" altLang="ko-KR" sz="900" dirty="0"/>
              <a:t>)</a:t>
            </a:r>
            <a:br>
              <a:rPr lang="en-US" altLang="ko-KR" sz="900" dirty="0"/>
            </a:br>
            <a:r>
              <a:rPr lang="en-US" altLang="ko-KR" sz="900" dirty="0" smtClean="0"/>
              <a:t>	</a:t>
            </a:r>
            <a:endParaRPr lang="en-US" altLang="ko-KR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2.2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인게임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UI</a:t>
            </a:r>
          </a:p>
          <a:p>
            <a:pPr algn="r"/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38861" y="2842753"/>
            <a:ext cx="2307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닫기 버튼을 누른 경우</a:t>
            </a:r>
            <a:endParaRPr lang="ko-KR" altLang="en-US" sz="1200" dirty="0"/>
          </a:p>
        </p:txBody>
      </p:sp>
      <p:cxnSp>
        <p:nvCxnSpPr>
          <p:cNvPr id="46" name="구부러진 연결선 45"/>
          <p:cNvCxnSpPr/>
          <p:nvPr/>
        </p:nvCxnSpPr>
        <p:spPr>
          <a:xfrm flipV="1">
            <a:off x="2593094" y="2981253"/>
            <a:ext cx="245767" cy="61529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66" y="1232362"/>
            <a:ext cx="2247158" cy="261133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291125" y="2863136"/>
            <a:ext cx="307687" cy="403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23589" y="3228082"/>
            <a:ext cx="26387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즉각적으로 메모 메뉴를 닫고</a:t>
            </a:r>
            <a:r>
              <a:rPr lang="en-US" altLang="ko-KR" sz="1000" dirty="0" smtClean="0"/>
              <a:t>,</a:t>
            </a:r>
            <a:br>
              <a:rPr lang="en-US" altLang="ko-KR" sz="1000" dirty="0" smtClean="0"/>
            </a:br>
            <a:r>
              <a:rPr lang="ko-KR" altLang="en-US" sz="1000" dirty="0" err="1" smtClean="0"/>
              <a:t>인벤토리</a:t>
            </a:r>
            <a:r>
              <a:rPr lang="ko-KR" altLang="en-US" sz="1000" dirty="0" smtClean="0"/>
              <a:t> 창에 열려있는 상태로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돌아간다</a:t>
            </a:r>
            <a:endParaRPr lang="en-US" altLang="ko-KR" sz="1000" dirty="0"/>
          </a:p>
          <a:p>
            <a:pPr marL="171450" indent="-171450">
              <a:buFontTx/>
              <a:buChar char="-"/>
            </a:pPr>
            <a:endParaRPr lang="en-US" altLang="ko-KR" sz="1000" dirty="0" smtClean="0"/>
          </a:p>
          <a:p>
            <a:endParaRPr lang="ko-KR" altLang="en-US" sz="10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22" y="1238627"/>
            <a:ext cx="2275201" cy="266417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011216" y="1955771"/>
            <a:ext cx="225656" cy="4198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구부러진 연결선 29"/>
          <p:cNvCxnSpPr/>
          <p:nvPr/>
        </p:nvCxnSpPr>
        <p:spPr>
          <a:xfrm>
            <a:off x="7251028" y="2193349"/>
            <a:ext cx="254031" cy="2427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60411" y="2054849"/>
            <a:ext cx="2033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옵션메뉴 터치한 경우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287679" y="2653821"/>
            <a:ext cx="203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드래그하여 </a:t>
            </a:r>
            <a:r>
              <a:rPr lang="en-US" altLang="ko-KR" sz="1000" dirty="0" smtClean="0"/>
              <a:t>1%</a:t>
            </a:r>
            <a:r>
              <a:rPr lang="ko-KR" altLang="en-US" sz="1000" dirty="0" smtClean="0"/>
              <a:t>단위로 소리의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볼륨을 조절할 수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예외적으로 </a:t>
            </a:r>
            <a:r>
              <a:rPr lang="en-US" altLang="ko-KR" sz="1000" dirty="0" err="1" smtClean="0"/>
              <a:t>KeyUp</a:t>
            </a:r>
            <a:r>
              <a:rPr lang="ko-KR" altLang="en-US" sz="1000" dirty="0" smtClean="0"/>
              <a:t>이 아니라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Key</a:t>
            </a:r>
            <a:r>
              <a:rPr lang="ko-KR" altLang="en-US" sz="1000" dirty="0" smtClean="0"/>
              <a:t>를 누르고 있으면 작동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2.2.2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인게임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수첩메뉴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61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-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.1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튜토리얼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 플레이어 캐릭터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4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.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프롤로그 및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메인 스토리 플레이어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cs typeface="Arial" panose="020B0604020202020204" pitchFamily="34" charset="0"/>
            </a:endParaRPr>
          </a:p>
          <a:p>
            <a:pPr algn="r"/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3378" y="475232"/>
            <a:ext cx="8928147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0000">
              <a:lnSpc>
                <a:spcPct val="120000"/>
              </a:lnSpc>
            </a:pP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· </a:t>
            </a: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학생 진혁 </a:t>
            </a:r>
            <a:r>
              <a:rPr lang="en-US" altLang="ko-KR" sz="9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idle</a:t>
            </a: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및 </a:t>
            </a: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동작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Pixel Art 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애니메이션</a:t>
            </a:r>
            <a:endParaRPr lang="en-US" altLang="ko-KR" sz="9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좌측을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향하여 보고 서있는 기본 동작 및 걷기 </a:t>
            </a:r>
            <a:r>
              <a:rPr lang="ko-KR" altLang="en-US" sz="900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스프라이트는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약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장 내외로 구성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키는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설정상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167cm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이므로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100px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의 높이이며 몸무게는 약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53kg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정도의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마르고 왜소한 체형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좌측을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향하여 보고 있는 것이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기본형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	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상호 작용을 위해서 뒤를 향해 쭈그리고 앉아있는 동작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프레임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) /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뒤를 향해 걷기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(4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프레임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, z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축 방향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) /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앞을 향해 걷기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(4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프레임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, z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축 방향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가 필요</a:t>
            </a:r>
            <a:endParaRPr lang="en-US" altLang="ko-KR" sz="9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	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제자리에 서서 기침을 하는 동작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(3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프레임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및 좌측을 향하여 벽을 등지고 앉아서 기침을 하는 동작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(3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프레임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74"/>
          <a:stretch/>
        </p:blipFill>
        <p:spPr>
          <a:xfrm>
            <a:off x="5520480" y="825675"/>
            <a:ext cx="2537671" cy="228932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8058150" y="964848"/>
            <a:ext cx="0" cy="945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00703" y="1033819"/>
            <a:ext cx="1038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180px = 3m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키 </a:t>
            </a:r>
            <a:r>
              <a:rPr lang="en-US" altLang="ko-KR" sz="1200" dirty="0" smtClean="0"/>
              <a:t>167cm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= </a:t>
            </a:r>
            <a:r>
              <a:rPr lang="en-US" altLang="ko-KR" sz="1200" dirty="0" smtClean="0"/>
              <a:t>100px</a:t>
            </a:r>
            <a:endParaRPr lang="ko-KR" altLang="en-US" sz="12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6" y="712533"/>
            <a:ext cx="1721784" cy="24953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12358" y="1033819"/>
            <a:ext cx="11855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*</a:t>
            </a:r>
            <a:r>
              <a:rPr lang="ko-KR" altLang="en-US" sz="1050" dirty="0" smtClean="0"/>
              <a:t>진혁 원화</a:t>
            </a:r>
            <a:endParaRPr lang="ko-KR" altLang="en-US" sz="1050" dirty="0"/>
          </a:p>
        </p:txBody>
      </p:sp>
      <p:pic>
        <p:nvPicPr>
          <p:cNvPr id="1026" name="Picture 2" descr="ê¸°ì¹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0" b="7517"/>
          <a:stretch/>
        </p:blipFill>
        <p:spPr bwMode="auto">
          <a:xfrm>
            <a:off x="2371960" y="825675"/>
            <a:ext cx="2463634" cy="12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533" y="3360351"/>
            <a:ext cx="531724" cy="14855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65457" y="4667423"/>
            <a:ext cx="10438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*Z</a:t>
            </a:r>
            <a:r>
              <a:rPr lang="ko-KR" altLang="en-US" sz="1000" dirty="0" smtClean="0"/>
              <a:t>축 기준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앞을 보고 있는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모습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1777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-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3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.2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메인 스토리 플레이어 캐릭터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3378" y="475232"/>
            <a:ext cx="8928147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0000">
              <a:lnSpc>
                <a:spcPct val="120000"/>
              </a:lnSpc>
            </a:pP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· </a:t>
            </a: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소방관 강석찬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idle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및 </a:t>
            </a: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동작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Pixel Art 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애니메이션</a:t>
            </a:r>
            <a:endParaRPr lang="en-US" altLang="ko-KR" sz="9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좌측을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향하여 보고 서있는 기본 동작 및 걷기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스프라이트로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 약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장 내외로 구성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키는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설정상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185cm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이므로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111px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의 높이이며 몸무게는 약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75kg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정도의 마른 근육형 표준체형</a:t>
            </a:r>
            <a:endParaRPr lang="en-US" altLang="ko-KR" sz="9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30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대 초반 정도로 묘사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작중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20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대 후반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~40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대 초반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	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좌측을 향하여 보고 있는 것이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기본형</a:t>
            </a:r>
            <a:endParaRPr lang="en-US" altLang="ko-KR" sz="9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	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원화와 같은 검은색 </a:t>
            </a:r>
            <a:r>
              <a:rPr lang="ko-KR" altLang="en-US" sz="900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방화복을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입고 있으며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화재방독면과 소방헬멧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(+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방화두건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을 쓰고 있는 것으로 묘사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상호 작용을 위해서 뒤를 향해 쭈그리고 앉아있는 동작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(1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프레임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) /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뒤를 향해 걷기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(4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프레임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, z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축 방향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) /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앞을 향해 걷기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(4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프레임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, z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축 방향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가 필요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74"/>
          <a:stretch/>
        </p:blipFill>
        <p:spPr>
          <a:xfrm>
            <a:off x="5520480" y="825675"/>
            <a:ext cx="2537671" cy="228932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8058150" y="964848"/>
            <a:ext cx="0" cy="945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00703" y="1033819"/>
            <a:ext cx="1038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180px = 3m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키 </a:t>
            </a:r>
            <a:r>
              <a:rPr lang="en-US" altLang="ko-KR" sz="1200" dirty="0" smtClean="0"/>
              <a:t>185cm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= </a:t>
            </a:r>
            <a:r>
              <a:rPr lang="en-US" altLang="ko-KR" sz="1200" dirty="0" smtClean="0"/>
              <a:t>111px</a:t>
            </a:r>
            <a:endParaRPr lang="ko-KR" altLang="en-US" sz="12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33" y="3360351"/>
            <a:ext cx="531724" cy="14855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65457" y="4667423"/>
            <a:ext cx="10438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*Z</a:t>
            </a:r>
            <a:r>
              <a:rPr lang="ko-KR" altLang="en-US" sz="1000" dirty="0" smtClean="0"/>
              <a:t>축 기준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앞을 보고 있는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모습</a:t>
            </a:r>
            <a:endParaRPr lang="ko-KR" altLang="en-US" sz="1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4" y="747937"/>
            <a:ext cx="1917048" cy="238663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7386" y="1195401"/>
            <a:ext cx="11855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smtClean="0"/>
              <a:t>*</a:t>
            </a:r>
            <a:r>
              <a:rPr lang="ko-KR" altLang="en-US" sz="1050" dirty="0" smtClean="0"/>
              <a:t>강석찬 원화</a:t>
            </a:r>
            <a:endParaRPr lang="ko-KR" altLang="en-US" sz="1050" dirty="0"/>
          </a:p>
        </p:txBody>
      </p:sp>
      <p:pic>
        <p:nvPicPr>
          <p:cNvPr id="2050" name="Picture 2" descr="ìë°©í¬ë©§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032" y="964849"/>
            <a:ext cx="1268635" cy="14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ë°©ê´ ì°ìíµ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7" r="34137"/>
          <a:stretch/>
        </p:blipFill>
        <p:spPr bwMode="auto">
          <a:xfrm>
            <a:off x="4203350" y="825675"/>
            <a:ext cx="935578" cy="237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텍스트 개체 틀 2"/>
          <p:cNvSpPr txBox="1">
            <a:spLocks/>
          </p:cNvSpPr>
          <p:nvPr/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4.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프롤로그 및 메인 스토리 플레이어</a:t>
            </a:r>
            <a:endParaRPr lang="en-US" altLang="ko-KR" sz="1050" b="1" dirty="0" smtClean="0">
              <a:ln>
                <a:solidFill>
                  <a:schemeClr val="bg1">
                    <a:alpha val="0"/>
                  </a:schemeClr>
                </a:solidFill>
              </a:ln>
              <a:cs typeface="Arial" panose="020B0604020202020204" pitchFamily="34" charset="0"/>
            </a:endParaRPr>
          </a:p>
          <a:p>
            <a:pPr algn="r"/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449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.1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양호선생 설민혁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4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.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주요 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NPC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및 등장인물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cs typeface="Arial" panose="020B0604020202020204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ìì¬ê°ì´ ì£¼ë¨¸ëì ì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1" t="32967" r="41290" b="-8005"/>
          <a:stretch/>
        </p:blipFill>
        <p:spPr bwMode="auto">
          <a:xfrm>
            <a:off x="2836956" y="837455"/>
            <a:ext cx="2111742" cy="24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5" y="651375"/>
            <a:ext cx="1806051" cy="24639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74"/>
          <a:stretch/>
        </p:blipFill>
        <p:spPr>
          <a:xfrm>
            <a:off x="5520480" y="837455"/>
            <a:ext cx="2537671" cy="228932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8058150" y="976628"/>
            <a:ext cx="0" cy="945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00703" y="1045599"/>
            <a:ext cx="1038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180px = 3m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키 </a:t>
            </a:r>
            <a:r>
              <a:rPr lang="en-US" altLang="ko-KR" sz="1200" dirty="0"/>
              <a:t>180cm</a:t>
            </a:r>
            <a:br>
              <a:rPr lang="en-US" altLang="ko-KR" sz="1200" dirty="0"/>
            </a:br>
            <a:r>
              <a:rPr lang="en-US" altLang="ko-KR" sz="1200" dirty="0"/>
              <a:t>= 108px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432" y="3334514"/>
            <a:ext cx="2197765" cy="16423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4543" y="1334139"/>
            <a:ext cx="11855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※ </a:t>
            </a:r>
            <a:r>
              <a:rPr lang="ko-KR" altLang="en-US" sz="1050" dirty="0"/>
              <a:t>설민혁 원화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500" y="3488997"/>
            <a:ext cx="10287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solidFill>
                  <a:schemeClr val="bg1"/>
                </a:solidFill>
              </a:rPr>
              <a:t>머리 색상 및 염색한 형태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378" y="475232"/>
            <a:ext cx="8928147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>
                <a:latin typeface="+mn-ea"/>
              </a:rPr>
              <a:t>· </a:t>
            </a:r>
            <a:r>
              <a:rPr lang="ko-KR" altLang="en-US" sz="900" b="1" dirty="0">
                <a:latin typeface="+mn-ea"/>
              </a:rPr>
              <a:t>양호선생 설민혁 </a:t>
            </a:r>
            <a:r>
              <a:rPr lang="en-US" altLang="ko-KR" sz="900" b="1" dirty="0">
                <a:latin typeface="+mn-ea"/>
              </a:rPr>
              <a:t>idle</a:t>
            </a:r>
            <a:r>
              <a:rPr lang="ko-KR" altLang="en-US" sz="900" b="1" dirty="0">
                <a:latin typeface="+mn-ea"/>
              </a:rPr>
              <a:t> 및 걷기 </a:t>
            </a:r>
            <a:r>
              <a:rPr lang="en-US" altLang="ko-KR" sz="900" b="1" dirty="0">
                <a:latin typeface="+mn-ea"/>
              </a:rPr>
              <a:t>Pixel Art </a:t>
            </a:r>
            <a:r>
              <a:rPr lang="ko-KR" altLang="en-US" sz="900" b="1" dirty="0">
                <a:latin typeface="+mn-ea"/>
              </a:rPr>
              <a:t>애니메이션</a:t>
            </a:r>
            <a:endParaRPr lang="en-US" altLang="ko-KR" sz="900" b="1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-	</a:t>
            </a:r>
            <a:r>
              <a:rPr lang="ko-KR" altLang="en-US" sz="900" dirty="0" smtClean="0">
                <a:latin typeface="+mn-ea"/>
              </a:rPr>
              <a:t>좌측을 </a:t>
            </a:r>
            <a:r>
              <a:rPr lang="ko-KR" altLang="en-US" sz="900" dirty="0">
                <a:latin typeface="+mn-ea"/>
              </a:rPr>
              <a:t>향하여 보고 서있는 기본 동작 및 걷기 </a:t>
            </a:r>
            <a:r>
              <a:rPr lang="ko-KR" altLang="en-US" sz="900" dirty="0" err="1">
                <a:latin typeface="+mn-ea"/>
              </a:rPr>
              <a:t>스프라이트로</a:t>
            </a:r>
            <a:r>
              <a:rPr lang="ko-KR" altLang="en-US" sz="900" dirty="0">
                <a:latin typeface="+mn-ea"/>
              </a:rPr>
              <a:t> 약 </a:t>
            </a:r>
            <a:r>
              <a:rPr lang="en-US" altLang="ko-KR" sz="900" dirty="0">
                <a:latin typeface="+mn-ea"/>
              </a:rPr>
              <a:t>8</a:t>
            </a:r>
            <a:r>
              <a:rPr lang="ko-KR" altLang="en-US" sz="900" dirty="0">
                <a:latin typeface="+mn-ea"/>
              </a:rPr>
              <a:t>장 내외로 구성</a:t>
            </a: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>
                <a:latin typeface="+mn-ea"/>
              </a:rPr>
              <a:t>	-	</a:t>
            </a:r>
            <a:r>
              <a:rPr lang="ko-KR" altLang="en-US" sz="900" dirty="0" smtClean="0">
                <a:latin typeface="+mn-ea"/>
              </a:rPr>
              <a:t>키는 </a:t>
            </a:r>
            <a:r>
              <a:rPr lang="ko-KR" altLang="en-US" sz="900" dirty="0">
                <a:latin typeface="+mn-ea"/>
              </a:rPr>
              <a:t>설정상 </a:t>
            </a:r>
            <a:r>
              <a:rPr lang="en-US" altLang="ko-KR" sz="900" dirty="0">
                <a:latin typeface="+mn-ea"/>
              </a:rPr>
              <a:t>181cm</a:t>
            </a:r>
            <a:r>
              <a:rPr lang="ko-KR" altLang="en-US" sz="900" dirty="0">
                <a:latin typeface="+mn-ea"/>
              </a:rPr>
              <a:t>이므로</a:t>
            </a:r>
            <a:r>
              <a:rPr lang="en-US" altLang="ko-KR" sz="900" dirty="0">
                <a:latin typeface="+mn-ea"/>
              </a:rPr>
              <a:t>, 108px</a:t>
            </a:r>
            <a:r>
              <a:rPr lang="ko-KR" altLang="en-US" sz="900" dirty="0">
                <a:latin typeface="+mn-ea"/>
              </a:rPr>
              <a:t>의 높이</a:t>
            </a: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>
                <a:latin typeface="+mn-ea"/>
              </a:rPr>
              <a:t>	-	2000</a:t>
            </a:r>
            <a:r>
              <a:rPr lang="ko-KR" altLang="en-US" sz="900" dirty="0">
                <a:latin typeface="+mn-ea"/>
              </a:rPr>
              <a:t>년대 초반 유행하던 </a:t>
            </a:r>
            <a:r>
              <a:rPr lang="ko-KR" altLang="en-US" sz="900" dirty="0" err="1">
                <a:latin typeface="+mn-ea"/>
              </a:rPr>
              <a:t>투톤</a:t>
            </a:r>
            <a:r>
              <a:rPr lang="ko-KR" altLang="en-US" sz="900" dirty="0">
                <a:latin typeface="+mn-ea"/>
              </a:rPr>
              <a:t> 염색을 표현하여 당시 시대상을 알 수 있도록 디자인 </a:t>
            </a: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>
                <a:latin typeface="+mn-ea"/>
              </a:rPr>
              <a:t>	-	</a:t>
            </a:r>
            <a:r>
              <a:rPr lang="ko-KR" altLang="en-US" sz="900" dirty="0" smtClean="0">
                <a:latin typeface="+mn-ea"/>
              </a:rPr>
              <a:t>좌측을 </a:t>
            </a:r>
            <a:r>
              <a:rPr lang="ko-KR" altLang="en-US" sz="900" dirty="0">
                <a:latin typeface="+mn-ea"/>
              </a:rPr>
              <a:t>향하여 보고 있는 것이 기본형</a:t>
            </a: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>
                <a:latin typeface="+mn-ea"/>
              </a:rPr>
              <a:t>	-	</a:t>
            </a:r>
            <a:r>
              <a:rPr lang="ko-KR" altLang="en-US" sz="900" dirty="0" smtClean="0">
                <a:latin typeface="+mn-ea"/>
              </a:rPr>
              <a:t>항상 </a:t>
            </a:r>
            <a:r>
              <a:rPr lang="ko-KR" altLang="en-US" sz="900" dirty="0">
                <a:latin typeface="+mn-ea"/>
              </a:rPr>
              <a:t>주머니에 손을 넣고 있음으로써 다소 자유로운 느낌을 강조</a:t>
            </a: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3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4.2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cs typeface="Arial" panose="020B0604020202020204" pitchFamily="34" charset="0"/>
              </a:rPr>
              <a:t>한자선생 김영섭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3378" y="475232"/>
            <a:ext cx="89281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0000">
              <a:lnSpc>
                <a:spcPct val="120000"/>
              </a:lnSpc>
            </a:pP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· 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한자선생 김영섭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idle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및 걷기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Pixel Art 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애니메이션</a:t>
            </a:r>
            <a:endParaRPr lang="en-US" altLang="ko-KR" sz="9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좌측을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향하여 보고 서있는 기본 동작 및 걷기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스프라이트로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 약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장 내외로 구성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키는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설정상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170cm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이므로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, 102px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의 높이이며 몸무게는 약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85kg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정도의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복부형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 비만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좌측을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향하여 보고 있는 것이 기본형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소위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말하는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50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대 중반의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꼰대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’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 선생님을 자유롭게 표현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불만이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있어보이는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 불편한 표정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뒷짐을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지고 있어 배가 더 강조되는 거만한 걸음걸이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다소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폭이 넓은 바짓단 및 옷의 전체적인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핏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 defTabSz="180000">
              <a:lnSpc>
                <a:spcPct val="120000"/>
              </a:lnSpc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marL="128588" lvl="0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74"/>
          <a:stretch/>
        </p:blipFill>
        <p:spPr>
          <a:xfrm>
            <a:off x="5520480" y="825675"/>
            <a:ext cx="2537671" cy="228932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8058150" y="964848"/>
            <a:ext cx="0" cy="9458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00703" y="1033819"/>
            <a:ext cx="1038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180px = 3m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키 </a:t>
            </a:r>
            <a:r>
              <a:rPr lang="en-US" altLang="ko-KR" sz="1200" dirty="0"/>
              <a:t>171cm</a:t>
            </a:r>
            <a:br>
              <a:rPr lang="en-US" altLang="ko-KR" sz="1200" dirty="0"/>
            </a:br>
            <a:r>
              <a:rPr lang="en-US" altLang="ko-KR" sz="1200" dirty="0"/>
              <a:t>= 102px</a:t>
            </a:r>
            <a:endParaRPr lang="ko-KR" altLang="en-US" sz="1200" dirty="0"/>
          </a:p>
        </p:txBody>
      </p:sp>
      <p:pic>
        <p:nvPicPr>
          <p:cNvPr id="11" name="Picture 2" descr="ë·ì§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2" t="1078" r="9896" b="32456"/>
          <a:stretch/>
        </p:blipFill>
        <p:spPr bwMode="auto">
          <a:xfrm>
            <a:off x="570761" y="820489"/>
            <a:ext cx="1323015" cy="22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 t="9998" r="23086"/>
          <a:stretch/>
        </p:blipFill>
        <p:spPr bwMode="auto">
          <a:xfrm>
            <a:off x="2821294" y="827339"/>
            <a:ext cx="1703081" cy="228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21562" y="820489"/>
            <a:ext cx="11855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개량한복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8210" y="2049385"/>
            <a:ext cx="11855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뒷짐을 한 자세</a:t>
            </a:r>
            <a:r>
              <a:rPr lang="en-US" altLang="ko-KR" sz="1050" dirty="0">
                <a:solidFill>
                  <a:schemeClr val="bg1"/>
                </a:solidFill>
              </a:rPr>
              <a:t/>
            </a:r>
            <a:br>
              <a:rPr lang="en-US" altLang="ko-KR" sz="1050" dirty="0">
                <a:solidFill>
                  <a:schemeClr val="bg1"/>
                </a:solidFill>
              </a:rPr>
            </a:br>
            <a:r>
              <a:rPr lang="ko-KR" altLang="en-US" sz="1050" dirty="0">
                <a:solidFill>
                  <a:schemeClr val="bg1"/>
                </a:solidFill>
              </a:rPr>
              <a:t>및 </a:t>
            </a:r>
            <a:r>
              <a:rPr lang="ko-KR" altLang="en-US" sz="1050" dirty="0" err="1">
                <a:solidFill>
                  <a:schemeClr val="bg1"/>
                </a:solidFill>
              </a:rPr>
              <a:t>핏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4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.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주요 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NPC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및 등장인물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00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.1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산소 게이지 및 체력 게이지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49" y="850392"/>
            <a:ext cx="350316" cy="8242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777" r="2489"/>
          <a:stretch/>
        </p:blipFill>
        <p:spPr>
          <a:xfrm>
            <a:off x="1445149" y="1202994"/>
            <a:ext cx="341598" cy="4716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1" y="850392"/>
            <a:ext cx="352814" cy="830153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856813" y="1110130"/>
            <a:ext cx="493488" cy="304800"/>
          </a:xfrm>
          <a:prstGeom prst="rightArrow">
            <a:avLst/>
          </a:prstGeom>
          <a:solidFill>
            <a:srgbClr val="FF0000">
              <a:alpha val="4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378" y="475232"/>
            <a:ext cx="8928147" cy="491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 smtClean="0"/>
              <a:t>· </a:t>
            </a:r>
            <a:r>
              <a:rPr lang="ko-KR" altLang="en-US" sz="900" b="1" dirty="0" smtClean="0"/>
              <a:t>산소 게이지 표시방식</a:t>
            </a:r>
            <a:endParaRPr lang="en-US" altLang="ko-KR" sz="900" b="1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err="1" smtClean="0"/>
              <a:t>잔여량은</a:t>
            </a:r>
            <a:r>
              <a:rPr lang="ko-KR" altLang="en-US" sz="900" dirty="0" smtClean="0"/>
              <a:t> 위와 같이 점차 줄어드는 방식으로 표현</a:t>
            </a:r>
            <a:endParaRPr lang="en-US" altLang="ko-KR" sz="900" dirty="0"/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smtClean="0"/>
              <a:t>산소 수치는 시작할 때 </a:t>
            </a:r>
            <a:r>
              <a:rPr lang="en-US" altLang="ko-KR" sz="900" dirty="0" smtClean="0"/>
              <a:t>500</a:t>
            </a:r>
            <a:r>
              <a:rPr lang="ko-KR" altLang="en-US" sz="900" dirty="0" smtClean="0"/>
              <a:t>으로 시작하여</a:t>
            </a:r>
            <a:r>
              <a:rPr lang="en-US" altLang="ko-KR" sz="900" dirty="0" smtClean="0"/>
              <a:t>, 0.5</a:t>
            </a:r>
            <a:r>
              <a:rPr lang="ko-KR" altLang="en-US" sz="900" dirty="0" smtClean="0"/>
              <a:t>초당 </a:t>
            </a:r>
            <a:r>
              <a:rPr lang="en-US" altLang="ko-KR" sz="900" dirty="0" smtClean="0"/>
              <a:t>1</a:t>
            </a:r>
            <a:r>
              <a:rPr lang="ko-KR" altLang="en-US" sz="900" dirty="0" smtClean="0"/>
              <a:t>씩 감소한다</a:t>
            </a:r>
            <a:r>
              <a:rPr lang="en-US" altLang="ko-KR" sz="900" dirty="0" smtClean="0"/>
              <a:t>.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>
                <a:latin typeface="+mn-ea"/>
              </a:rPr>
              <a:t>달리면 산소게이지를 </a:t>
            </a:r>
            <a:r>
              <a:rPr lang="en-US" altLang="ko-KR" sz="900" dirty="0">
                <a:latin typeface="+mn-ea"/>
              </a:rPr>
              <a:t>200% </a:t>
            </a:r>
            <a:r>
              <a:rPr lang="ko-KR" altLang="en-US" sz="900" dirty="0">
                <a:latin typeface="+mn-ea"/>
              </a:rPr>
              <a:t>소모</a:t>
            </a: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체력과는 별개의 </a:t>
            </a:r>
            <a:r>
              <a:rPr lang="ko-KR" altLang="en-US" sz="900" dirty="0" err="1" smtClean="0"/>
              <a:t>능력치이지만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산소 수치를 모두 사용하면 체력이 </a:t>
            </a:r>
            <a:r>
              <a:rPr lang="en-US" altLang="ko-KR" sz="900" dirty="0" smtClean="0"/>
              <a:t>0</a:t>
            </a:r>
            <a:r>
              <a:rPr lang="ko-KR" altLang="en-US" sz="900" dirty="0" smtClean="0"/>
              <a:t>이 된 것과 동일하게 작동</a:t>
            </a: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smtClean="0"/>
              <a:t>또한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산소 수치가 </a:t>
            </a:r>
            <a:r>
              <a:rPr lang="en-US" altLang="ko-KR" sz="900" dirty="0" smtClean="0"/>
              <a:t>40% </a:t>
            </a:r>
            <a:r>
              <a:rPr lang="ko-KR" altLang="en-US" sz="900" dirty="0" smtClean="0"/>
              <a:t>이하일 때 </a:t>
            </a:r>
            <a:r>
              <a:rPr lang="ko-KR" altLang="en-US" sz="900" dirty="0" err="1" smtClean="0"/>
              <a:t>데미지를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120% </a:t>
            </a:r>
            <a:r>
              <a:rPr lang="ko-KR" altLang="en-US" sz="900" dirty="0" smtClean="0"/>
              <a:t>받으며</a:t>
            </a:r>
            <a:r>
              <a:rPr lang="en-US" altLang="ko-KR" sz="900" dirty="0" smtClean="0"/>
              <a:t>,</a:t>
            </a:r>
            <a:r>
              <a:rPr lang="ko-KR" altLang="en-US" sz="900" dirty="0" smtClean="0"/>
              <a:t> 산소 수치가 </a:t>
            </a:r>
            <a:r>
              <a:rPr lang="en-US" altLang="ko-KR" sz="900" dirty="0" smtClean="0"/>
              <a:t>20% </a:t>
            </a:r>
            <a:r>
              <a:rPr lang="ko-KR" altLang="en-US" sz="900" dirty="0" smtClean="0"/>
              <a:t>이하이면 </a:t>
            </a:r>
            <a:r>
              <a:rPr lang="ko-KR" altLang="en-US" sz="900" dirty="0" err="1" smtClean="0"/>
              <a:t>데미지를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150% </a:t>
            </a:r>
            <a:r>
              <a:rPr lang="ko-KR" altLang="en-US" sz="900" dirty="0" smtClean="0"/>
              <a:t>받는다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b="1" dirty="0"/>
              <a:t>· </a:t>
            </a:r>
            <a:r>
              <a:rPr lang="ko-KR" altLang="en-US" sz="900" b="1" dirty="0" smtClean="0"/>
              <a:t>체력 </a:t>
            </a:r>
            <a:r>
              <a:rPr lang="ko-KR" altLang="en-US" sz="900" b="1" dirty="0"/>
              <a:t>표시방식</a:t>
            </a:r>
            <a:endParaRPr lang="en-US" altLang="ko-KR" sz="900" b="1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smtClean="0"/>
              <a:t>별도의 </a:t>
            </a:r>
            <a:r>
              <a:rPr lang="en-US" altLang="ko-KR" sz="900" dirty="0" smtClean="0"/>
              <a:t>UI</a:t>
            </a:r>
            <a:r>
              <a:rPr lang="ko-KR" altLang="en-US" sz="900" dirty="0" smtClean="0"/>
              <a:t>로 표시되지 않으나</a:t>
            </a:r>
            <a:r>
              <a:rPr lang="en-US" altLang="ko-KR" sz="900" dirty="0" smtClean="0"/>
              <a:t>, 200</a:t>
            </a:r>
            <a:r>
              <a:rPr lang="ko-KR" altLang="en-US" sz="900" dirty="0" smtClean="0"/>
              <a:t>의 체력 수치가 존재하며</a:t>
            </a:r>
            <a:r>
              <a:rPr lang="en-US" altLang="ko-KR" sz="900" dirty="0" smtClean="0"/>
              <a:t>, 1~4</a:t>
            </a:r>
            <a:r>
              <a:rPr lang="ko-KR" altLang="en-US" sz="900" dirty="0" smtClean="0"/>
              <a:t>단계의 불에 따라서 각각 초당 </a:t>
            </a:r>
            <a:r>
              <a:rPr lang="en-US" altLang="ko-KR" sz="900" dirty="0" smtClean="0"/>
              <a:t>10/30/75/125</a:t>
            </a:r>
            <a:r>
              <a:rPr lang="ko-KR" altLang="en-US" sz="900" dirty="0" smtClean="0"/>
              <a:t>의 피해를 받음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프레임 단위로 계산</a:t>
            </a:r>
            <a:r>
              <a:rPr lang="en-US" altLang="ko-KR" sz="900" dirty="0" smtClean="0"/>
              <a:t>)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smtClean="0"/>
              <a:t>상단에 보이는 불에 닿았을 때 발생하는 </a:t>
            </a:r>
            <a:r>
              <a:rPr lang="ko-KR" altLang="en-US" sz="900" dirty="0" err="1" smtClean="0"/>
              <a:t>데미지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이펙트의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a</a:t>
            </a:r>
            <a:r>
              <a:rPr lang="ko-KR" altLang="en-US" sz="900" dirty="0" smtClean="0"/>
              <a:t>값</a:t>
            </a:r>
            <a:r>
              <a:rPr lang="en-US" altLang="ko-KR" sz="900" dirty="0" smtClean="0"/>
              <a:t>(0 ~ 1)</a:t>
            </a:r>
            <a:r>
              <a:rPr lang="ko-KR" altLang="en-US" sz="900" dirty="0" smtClean="0"/>
              <a:t>으로 유추할 수 있음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해당 </a:t>
            </a:r>
            <a:r>
              <a:rPr lang="ko-KR" altLang="en-US" sz="900" dirty="0" err="1" smtClean="0"/>
              <a:t>데미지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이펙트는</a:t>
            </a:r>
            <a:r>
              <a:rPr lang="ko-KR" altLang="en-US" sz="900" dirty="0" smtClean="0"/>
              <a:t> 플레이어가 있는 카메라에 붙어있음</a:t>
            </a:r>
            <a:r>
              <a:rPr lang="en-US" altLang="ko-KR" sz="900" dirty="0" smtClean="0"/>
              <a:t>)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1</a:t>
            </a:r>
            <a:r>
              <a:rPr lang="ko-KR" altLang="en-US" sz="900" dirty="0" smtClean="0"/>
              <a:t>단계 불에 닿을 경우에는 </a:t>
            </a:r>
            <a:r>
              <a:rPr lang="ko-KR" altLang="en-US" sz="900" dirty="0" err="1" smtClean="0"/>
              <a:t>데미지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이펙트의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a</a:t>
            </a:r>
            <a:r>
              <a:rPr lang="ko-KR" altLang="en-US" sz="900" dirty="0" smtClean="0"/>
              <a:t>값의 최소 값이 </a:t>
            </a:r>
            <a:r>
              <a:rPr lang="en-US" altLang="ko-KR" sz="900" dirty="0" smtClean="0"/>
              <a:t>0.1</a:t>
            </a:r>
            <a:r>
              <a:rPr lang="ko-KR" altLang="en-US" sz="900" dirty="0" smtClean="0"/>
              <a:t>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고정되며 </a:t>
            </a:r>
            <a:r>
              <a:rPr lang="en-US" altLang="ko-KR" sz="900" dirty="0" smtClean="0"/>
              <a:t>0.1 ~ 0.2 ~ 0.1</a:t>
            </a:r>
            <a:r>
              <a:rPr lang="ko-KR" altLang="en-US" sz="900" dirty="0" smtClean="0"/>
              <a:t>의 주기를 </a:t>
            </a:r>
            <a:r>
              <a:rPr lang="en-US" altLang="ko-KR" sz="900" dirty="0" smtClean="0"/>
              <a:t>0.8</a:t>
            </a:r>
            <a:r>
              <a:rPr lang="ko-KR" altLang="en-US" sz="900" dirty="0" smtClean="0"/>
              <a:t>초 간격으로 반복</a:t>
            </a: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2</a:t>
            </a:r>
            <a:r>
              <a:rPr lang="ko-KR" altLang="en-US" sz="900" dirty="0" smtClean="0"/>
              <a:t>단계 불에 닿을 경우에는 </a:t>
            </a:r>
            <a:r>
              <a:rPr lang="ko-KR" altLang="en-US" sz="900" dirty="0" err="1"/>
              <a:t>데미지</a:t>
            </a:r>
            <a:r>
              <a:rPr lang="ko-KR" altLang="en-US" sz="900" dirty="0"/>
              <a:t> </a:t>
            </a:r>
            <a:r>
              <a:rPr lang="ko-KR" altLang="en-US" sz="900" dirty="0" err="1"/>
              <a:t>이펙트의</a:t>
            </a:r>
            <a:r>
              <a:rPr lang="ko-KR" altLang="en-US" sz="900" dirty="0"/>
              <a:t> </a:t>
            </a:r>
            <a:r>
              <a:rPr lang="en-US" altLang="ko-KR" sz="900" dirty="0"/>
              <a:t>a</a:t>
            </a:r>
            <a:r>
              <a:rPr lang="ko-KR" altLang="en-US" sz="900" dirty="0"/>
              <a:t>값의 </a:t>
            </a:r>
            <a:r>
              <a:rPr lang="ko-KR" altLang="en-US" sz="900" dirty="0" smtClean="0"/>
              <a:t>최소 </a:t>
            </a:r>
            <a:r>
              <a:rPr lang="ko-KR" altLang="en-US" sz="900" dirty="0"/>
              <a:t>값이 </a:t>
            </a:r>
            <a:r>
              <a:rPr lang="en-US" altLang="ko-KR" sz="900" dirty="0" smtClean="0"/>
              <a:t>0.2</a:t>
            </a:r>
            <a:r>
              <a:rPr lang="ko-KR" altLang="en-US" sz="900" dirty="0" smtClean="0"/>
              <a:t>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고정되며 </a:t>
            </a:r>
            <a:r>
              <a:rPr lang="en-US" altLang="ko-KR" sz="900" dirty="0" smtClean="0"/>
              <a:t>0.2 ~ 0.3(+*0.2) ~ 0.2</a:t>
            </a:r>
            <a:r>
              <a:rPr lang="ko-KR" altLang="en-US" sz="900" dirty="0" smtClean="0"/>
              <a:t>의 주기를 </a:t>
            </a:r>
            <a:r>
              <a:rPr lang="en-US" altLang="ko-KR" sz="900" dirty="0" smtClean="0"/>
              <a:t>0.8</a:t>
            </a:r>
            <a:r>
              <a:rPr lang="ko-KR" altLang="en-US" sz="900" dirty="0" smtClean="0"/>
              <a:t>초 간격으로 반복</a:t>
            </a: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</a:t>
            </a:r>
            <a:r>
              <a:rPr lang="en-US" altLang="ko-KR" sz="900" dirty="0"/>
              <a:t>	3</a:t>
            </a:r>
            <a:r>
              <a:rPr lang="ko-KR" altLang="en-US" sz="900" dirty="0" smtClean="0"/>
              <a:t>단계 </a:t>
            </a:r>
            <a:r>
              <a:rPr lang="ko-KR" altLang="en-US" sz="900" dirty="0"/>
              <a:t>불에 닿을 경우에는 </a:t>
            </a:r>
            <a:r>
              <a:rPr lang="ko-KR" altLang="en-US" sz="900" dirty="0" err="1"/>
              <a:t>데미지</a:t>
            </a:r>
            <a:r>
              <a:rPr lang="ko-KR" altLang="en-US" sz="900" dirty="0"/>
              <a:t> </a:t>
            </a:r>
            <a:r>
              <a:rPr lang="ko-KR" altLang="en-US" sz="900" dirty="0" err="1"/>
              <a:t>이펙트의</a:t>
            </a:r>
            <a:r>
              <a:rPr lang="ko-KR" altLang="en-US" sz="900" dirty="0"/>
              <a:t> </a:t>
            </a:r>
            <a:r>
              <a:rPr lang="en-US" altLang="ko-KR" sz="900" dirty="0"/>
              <a:t>a</a:t>
            </a:r>
            <a:r>
              <a:rPr lang="ko-KR" altLang="en-US" sz="900" dirty="0"/>
              <a:t>값의 최소 값이 </a:t>
            </a:r>
            <a:r>
              <a:rPr lang="en-US" altLang="ko-KR" sz="900" dirty="0" smtClean="0"/>
              <a:t>0.3</a:t>
            </a:r>
            <a:r>
              <a:rPr lang="ko-KR" altLang="en-US" sz="900" dirty="0" smtClean="0"/>
              <a:t>으로</a:t>
            </a:r>
            <a:r>
              <a:rPr lang="en-US" altLang="ko-KR" sz="900" dirty="0" smtClean="0"/>
              <a:t> </a:t>
            </a:r>
            <a:r>
              <a:rPr lang="ko-KR" altLang="en-US" sz="900" dirty="0"/>
              <a:t>고정되며 </a:t>
            </a:r>
            <a:r>
              <a:rPr lang="en-US" altLang="ko-KR" sz="900" dirty="0" smtClean="0"/>
              <a:t>0.3 </a:t>
            </a:r>
            <a:r>
              <a:rPr lang="en-US" altLang="ko-KR" sz="900" dirty="0"/>
              <a:t>~ </a:t>
            </a:r>
            <a:r>
              <a:rPr lang="en-US" altLang="ko-KR" sz="900" dirty="0" smtClean="0"/>
              <a:t>0.6(+*0.2) </a:t>
            </a:r>
            <a:r>
              <a:rPr lang="en-US" altLang="ko-KR" sz="900" dirty="0"/>
              <a:t>~ </a:t>
            </a:r>
            <a:r>
              <a:rPr lang="en-US" altLang="ko-KR" sz="900" dirty="0" smtClean="0"/>
              <a:t>0.3</a:t>
            </a:r>
            <a:r>
              <a:rPr lang="ko-KR" altLang="en-US" sz="900" dirty="0" smtClean="0"/>
              <a:t>의 </a:t>
            </a:r>
            <a:r>
              <a:rPr lang="ko-KR" altLang="en-US" sz="900" dirty="0"/>
              <a:t>주기를 </a:t>
            </a:r>
            <a:r>
              <a:rPr lang="en-US" altLang="ko-KR" sz="900" dirty="0" smtClean="0"/>
              <a:t>0.65</a:t>
            </a:r>
            <a:r>
              <a:rPr lang="ko-KR" altLang="en-US" sz="900" dirty="0" smtClean="0"/>
              <a:t>초 </a:t>
            </a:r>
            <a:r>
              <a:rPr lang="ko-KR" altLang="en-US" sz="900" dirty="0"/>
              <a:t>간격으로 </a:t>
            </a:r>
            <a:r>
              <a:rPr lang="ko-KR" altLang="en-US" sz="900" dirty="0" smtClean="0"/>
              <a:t>반복</a:t>
            </a: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4</a:t>
            </a:r>
            <a:r>
              <a:rPr lang="ko-KR" altLang="en-US" sz="900" dirty="0" smtClean="0"/>
              <a:t>단계 불에 닿을 </a:t>
            </a:r>
            <a:r>
              <a:rPr lang="ko-KR" altLang="en-US" sz="900" dirty="0"/>
              <a:t>경우에는 </a:t>
            </a:r>
            <a:r>
              <a:rPr lang="ko-KR" altLang="en-US" sz="900" dirty="0" err="1"/>
              <a:t>데미지</a:t>
            </a:r>
            <a:r>
              <a:rPr lang="ko-KR" altLang="en-US" sz="900" dirty="0"/>
              <a:t> </a:t>
            </a:r>
            <a:r>
              <a:rPr lang="ko-KR" altLang="en-US" sz="900" dirty="0" err="1"/>
              <a:t>이펙트의</a:t>
            </a:r>
            <a:r>
              <a:rPr lang="ko-KR" altLang="en-US" sz="900" dirty="0"/>
              <a:t> </a:t>
            </a:r>
            <a:r>
              <a:rPr lang="en-US" altLang="ko-KR" sz="900" dirty="0"/>
              <a:t>a</a:t>
            </a:r>
            <a:r>
              <a:rPr lang="ko-KR" altLang="en-US" sz="900" dirty="0"/>
              <a:t>값의 최소 값이 </a:t>
            </a:r>
            <a:r>
              <a:rPr lang="en-US" altLang="ko-KR" sz="900" dirty="0" smtClean="0"/>
              <a:t>0.4</a:t>
            </a:r>
            <a:r>
              <a:rPr lang="ko-KR" altLang="en-US" sz="900" dirty="0" smtClean="0"/>
              <a:t>로</a:t>
            </a:r>
            <a:r>
              <a:rPr lang="en-US" altLang="ko-KR" sz="900" dirty="0" smtClean="0"/>
              <a:t> </a:t>
            </a:r>
            <a:r>
              <a:rPr lang="ko-KR" altLang="en-US" sz="900" dirty="0"/>
              <a:t>고정되며 </a:t>
            </a:r>
            <a:r>
              <a:rPr lang="en-US" altLang="ko-KR" sz="900" dirty="0" smtClean="0"/>
              <a:t>0.4 </a:t>
            </a:r>
            <a:r>
              <a:rPr lang="en-US" altLang="ko-KR" sz="900" dirty="0"/>
              <a:t>~ </a:t>
            </a:r>
            <a:r>
              <a:rPr lang="en-US" altLang="ko-KR" sz="900" dirty="0" smtClean="0"/>
              <a:t>0.8(+*0.2) </a:t>
            </a:r>
            <a:r>
              <a:rPr lang="en-US" altLang="ko-KR" sz="900" dirty="0"/>
              <a:t>~ </a:t>
            </a:r>
            <a:r>
              <a:rPr lang="en-US" altLang="ko-KR" sz="900" dirty="0" smtClean="0"/>
              <a:t>0.4</a:t>
            </a:r>
            <a:r>
              <a:rPr lang="ko-KR" altLang="en-US" sz="900" dirty="0" smtClean="0"/>
              <a:t>의 </a:t>
            </a:r>
            <a:r>
              <a:rPr lang="ko-KR" altLang="en-US" sz="900" dirty="0"/>
              <a:t>주기를 </a:t>
            </a:r>
            <a:r>
              <a:rPr lang="en-US" altLang="ko-KR" sz="900" dirty="0" smtClean="0"/>
              <a:t>0.5</a:t>
            </a:r>
            <a:r>
              <a:rPr lang="ko-KR" altLang="en-US" sz="900" dirty="0" smtClean="0"/>
              <a:t>초 </a:t>
            </a:r>
            <a:r>
              <a:rPr lang="ko-KR" altLang="en-US" sz="900" dirty="0"/>
              <a:t>간격으로 반복 </a:t>
            </a:r>
            <a:r>
              <a:rPr lang="ko-KR" altLang="en-US" sz="900" dirty="0" smtClean="0"/>
              <a:t>          </a:t>
            </a:r>
            <a:r>
              <a:rPr lang="en-US" altLang="ko-KR" sz="900" dirty="0"/>
              <a:t>*</a:t>
            </a:r>
            <a:r>
              <a:rPr lang="ko-KR" altLang="en-US" sz="900" dirty="0"/>
              <a:t>남은 체력에 반비례</a:t>
            </a: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1" y="3147521"/>
            <a:ext cx="2678621" cy="669655"/>
          </a:xfrm>
          <a:prstGeom prst="rect">
            <a:avLst/>
          </a:prstGeom>
        </p:spPr>
      </p:pic>
      <p:sp>
        <p:nvSpPr>
          <p:cNvPr id="13" name="텍스트 개체 틀 2"/>
          <p:cNvSpPr txBox="1">
            <a:spLocks/>
          </p:cNvSpPr>
          <p:nvPr/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5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.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레벨 디자인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8941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.2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챕터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1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주요 작동 오브젝트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3378" y="475232"/>
            <a:ext cx="8928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900" b="1" dirty="0" smtClean="0"/>
              <a:t>· </a:t>
            </a:r>
            <a:r>
              <a:rPr lang="ko-KR" altLang="en-US" sz="900" b="1" dirty="0" smtClean="0"/>
              <a:t>주요 오브젝트 개요</a:t>
            </a:r>
            <a:endParaRPr lang="en-US" altLang="ko-KR" sz="9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9035"/>
          <a:stretch/>
        </p:blipFill>
        <p:spPr>
          <a:xfrm>
            <a:off x="230465" y="737114"/>
            <a:ext cx="8686800" cy="16027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65" y="3184709"/>
            <a:ext cx="1365250" cy="127463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36647" y="3682104"/>
            <a:ext cx="475488" cy="77724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7961" y="2038205"/>
            <a:ext cx="790071" cy="1585053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849" y="2435725"/>
            <a:ext cx="4806416" cy="118753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4934968" y="1112219"/>
            <a:ext cx="2953256" cy="1754425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685339" y="2888142"/>
            <a:ext cx="469392" cy="47091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048284" y="1834899"/>
            <a:ext cx="457577" cy="4419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735" y="3964429"/>
            <a:ext cx="2562530" cy="1155556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7273524" y="1991717"/>
            <a:ext cx="96904" cy="2091672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8018695" y="4433539"/>
            <a:ext cx="686393" cy="64922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228" y="3964430"/>
            <a:ext cx="3302455" cy="1155555"/>
          </a:xfrm>
          <a:prstGeom prst="rect">
            <a:avLst/>
          </a:prstGeom>
        </p:spPr>
      </p:pic>
      <p:sp>
        <p:nvSpPr>
          <p:cNvPr id="35" name="해 34"/>
          <p:cNvSpPr/>
          <p:nvPr/>
        </p:nvSpPr>
        <p:spPr>
          <a:xfrm>
            <a:off x="4424029" y="1834899"/>
            <a:ext cx="349029" cy="348098"/>
          </a:xfrm>
          <a:prstGeom prst="su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해 35"/>
          <p:cNvSpPr/>
          <p:nvPr/>
        </p:nvSpPr>
        <p:spPr>
          <a:xfrm>
            <a:off x="4096324" y="1868370"/>
            <a:ext cx="349029" cy="348098"/>
          </a:xfrm>
          <a:prstGeom prst="su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해 36"/>
          <p:cNvSpPr/>
          <p:nvPr/>
        </p:nvSpPr>
        <p:spPr>
          <a:xfrm>
            <a:off x="4718121" y="1851757"/>
            <a:ext cx="349029" cy="348098"/>
          </a:xfrm>
          <a:prstGeom prst="su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해 37"/>
          <p:cNvSpPr/>
          <p:nvPr/>
        </p:nvSpPr>
        <p:spPr>
          <a:xfrm>
            <a:off x="5057253" y="1859453"/>
            <a:ext cx="349029" cy="348098"/>
          </a:xfrm>
          <a:prstGeom prst="su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해 38"/>
          <p:cNvSpPr/>
          <p:nvPr/>
        </p:nvSpPr>
        <p:spPr>
          <a:xfrm>
            <a:off x="3794478" y="1859226"/>
            <a:ext cx="349029" cy="348098"/>
          </a:xfrm>
          <a:prstGeom prst="su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377455" y="1538464"/>
            <a:ext cx="3033967" cy="2795792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773058" y="4405285"/>
            <a:ext cx="709220" cy="72067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8" idx="4"/>
          </p:cNvCxnSpPr>
          <p:nvPr/>
        </p:nvCxnSpPr>
        <p:spPr>
          <a:xfrm rot="16200000" flipH="1">
            <a:off x="2262999" y="2290933"/>
            <a:ext cx="256939" cy="22879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6200000" flipH="1">
            <a:off x="530613" y="4502320"/>
            <a:ext cx="182461" cy="965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238648" y="1705355"/>
            <a:ext cx="431447" cy="51111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3378" y="4641804"/>
            <a:ext cx="1934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트리거</a:t>
            </a:r>
            <a:r>
              <a:rPr lang="en-US" altLang="ko-KR" sz="900" dirty="0" smtClean="0"/>
              <a:t>] </a:t>
            </a:r>
            <a:r>
              <a:rPr lang="ko-KR" altLang="en-US" sz="900" dirty="0" smtClean="0"/>
              <a:t>작동 시키는 경우</a:t>
            </a:r>
            <a:r>
              <a:rPr lang="en-US" altLang="ko-KR" sz="900" dirty="0" smtClean="0"/>
              <a:t>,</a:t>
            </a:r>
          </a:p>
          <a:p>
            <a:r>
              <a:rPr lang="ko-KR" altLang="en-US" sz="900" dirty="0" smtClean="0"/>
              <a:t>대화 이후에 지하 천장에 있는 스프링클러가 작동하기 시작함</a:t>
            </a:r>
            <a:endParaRPr lang="en-US" altLang="ko-KR" sz="900" dirty="0" smtClean="0"/>
          </a:p>
          <a:p>
            <a:r>
              <a:rPr lang="en-US" altLang="ko-KR" sz="900" dirty="0" smtClean="0"/>
              <a:t>(n</a:t>
            </a:r>
            <a:r>
              <a:rPr lang="ko-KR" altLang="en-US" sz="900" dirty="0" smtClean="0"/>
              <a:t>초마다 불의 단계의 </a:t>
            </a:r>
            <a:r>
              <a:rPr lang="en-US" altLang="ko-KR" sz="900" dirty="0" smtClean="0"/>
              <a:t>-1, </a:t>
            </a:r>
            <a:r>
              <a:rPr lang="ko-KR" altLang="en-US" sz="900" dirty="0" smtClean="0"/>
              <a:t>최대 </a:t>
            </a:r>
            <a:r>
              <a:rPr lang="en-US" altLang="ko-KR" sz="900" dirty="0" smtClean="0"/>
              <a:t>1)</a:t>
            </a:r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1504259" y="2497470"/>
            <a:ext cx="2312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구출</a:t>
            </a:r>
            <a:r>
              <a:rPr lang="en-US" altLang="ko-KR" sz="900" dirty="0" smtClean="0"/>
              <a:t>] </a:t>
            </a:r>
            <a:r>
              <a:rPr lang="ko-KR" altLang="en-US" sz="900" dirty="0" smtClean="0"/>
              <a:t>쓰러져 있는 </a:t>
            </a:r>
            <a:r>
              <a:rPr lang="ko-KR" altLang="en-US" sz="900" dirty="0" err="1" smtClean="0"/>
              <a:t>양호선생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상호작용하면 업고 있는 애니메이션과 동시에 이동하기 시작 계단에 도달하여 상호작용하면 구출되고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화면 넘김 이후</a:t>
            </a:r>
            <a:r>
              <a:rPr lang="en-US" altLang="ko-KR" sz="900" dirty="0" smtClean="0"/>
              <a:t>)</a:t>
            </a:r>
            <a:r>
              <a:rPr lang="ko-KR" altLang="en-US" sz="900" dirty="0" smtClean="0"/>
              <a:t> 계속 진행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29533" y="2347704"/>
            <a:ext cx="156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잠긴 문</a:t>
            </a:r>
            <a:r>
              <a:rPr lang="en-US" altLang="ko-KR" sz="900" dirty="0" smtClean="0"/>
              <a:t>] </a:t>
            </a:r>
            <a:r>
              <a:rPr lang="ko-KR" altLang="en-US" sz="900" dirty="0" smtClean="0"/>
              <a:t>교무실에서 열쇠를 가져와야 열 수 있음 </a:t>
            </a:r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6017744" y="3595097"/>
            <a:ext cx="209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아이템</a:t>
            </a:r>
            <a:r>
              <a:rPr lang="en-US" altLang="ko-KR" sz="900" dirty="0" smtClean="0"/>
              <a:t>] </a:t>
            </a:r>
            <a:r>
              <a:rPr lang="ko-KR" altLang="en-US" sz="900" dirty="0" err="1" smtClean="0"/>
              <a:t>열쇠함에서</a:t>
            </a:r>
            <a:r>
              <a:rPr lang="ko-KR" altLang="en-US" sz="900" dirty="0" smtClean="0"/>
              <a:t> 대화 이후</a:t>
            </a:r>
            <a:endParaRPr lang="en-US" altLang="ko-KR" sz="900" dirty="0" smtClean="0"/>
          </a:p>
          <a:p>
            <a:r>
              <a:rPr lang="ko-KR" altLang="en-US" sz="900" dirty="0" err="1" smtClean="0"/>
              <a:t>알람밸브</a:t>
            </a:r>
            <a:r>
              <a:rPr lang="en-US" altLang="ko-KR" sz="900" dirty="0" smtClean="0"/>
              <a:t>(AV)</a:t>
            </a:r>
            <a:r>
              <a:rPr lang="ko-KR" altLang="en-US" sz="900" dirty="0" smtClean="0"/>
              <a:t>실 열쇠 획득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6299888" y="5099045"/>
            <a:ext cx="2672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구출</a:t>
            </a:r>
            <a:r>
              <a:rPr lang="en-US" altLang="ko-KR" sz="900" dirty="0" smtClean="0"/>
              <a:t>] </a:t>
            </a:r>
            <a:r>
              <a:rPr lang="ko-KR" altLang="en-US" sz="900" dirty="0" smtClean="0"/>
              <a:t>쓰러져 있는 진형과 대화하면 챕터 </a:t>
            </a:r>
            <a:r>
              <a:rPr lang="ko-KR" altLang="en-US" sz="900" dirty="0" err="1" smtClean="0"/>
              <a:t>클리어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sp>
        <p:nvSpPr>
          <p:cNvPr id="45" name="타원 44"/>
          <p:cNvSpPr/>
          <p:nvPr/>
        </p:nvSpPr>
        <p:spPr>
          <a:xfrm>
            <a:off x="1219636" y="1688742"/>
            <a:ext cx="168648" cy="16301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2634194" y="1696211"/>
            <a:ext cx="168648" cy="16301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311555" y="1696211"/>
            <a:ext cx="168648" cy="16301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456959" y="1696211"/>
            <a:ext cx="168648" cy="16301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5929103" y="1696211"/>
            <a:ext cx="168648" cy="16301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143507" y="5135606"/>
            <a:ext cx="1753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대화</a:t>
            </a:r>
            <a:r>
              <a:rPr lang="en-US" altLang="ko-KR" sz="900" dirty="0" smtClean="0"/>
              <a:t>] </a:t>
            </a:r>
            <a:r>
              <a:rPr lang="ko-KR" altLang="en-US" sz="900" dirty="0" smtClean="0"/>
              <a:t>학생에게 나가라고 권유</a:t>
            </a:r>
            <a:endParaRPr lang="ko-KR" altLang="en-US" sz="900" dirty="0"/>
          </a:p>
        </p:txBody>
      </p:sp>
      <p:sp>
        <p:nvSpPr>
          <p:cNvPr id="51" name="텍스트 개체 틀 2"/>
          <p:cNvSpPr txBox="1">
            <a:spLocks/>
          </p:cNvSpPr>
          <p:nvPr/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5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.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레벨 디자인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22641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13378" y="475232"/>
            <a:ext cx="9030622" cy="690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>
                <a:latin typeface="+mn-ea"/>
              </a:rPr>
              <a:t>· </a:t>
            </a:r>
            <a:r>
              <a:rPr lang="ko-KR" altLang="en-US" sz="900" b="1" dirty="0">
                <a:latin typeface="+mn-ea"/>
              </a:rPr>
              <a:t>전반적인 구도 및 요소</a:t>
            </a:r>
            <a:endParaRPr lang="en-US" altLang="ko-KR" sz="900" b="1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marL="128588" indent="-128588" defTabSz="180000">
              <a:lnSpc>
                <a:spcPct val="120000"/>
              </a:lnSpc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>
                <a:latin typeface="+mn-ea"/>
              </a:rPr>
              <a:t>	-	</a:t>
            </a:r>
            <a:r>
              <a:rPr lang="ko-KR" altLang="en-US" sz="900" dirty="0" smtClean="0">
                <a:latin typeface="+mn-ea"/>
              </a:rPr>
              <a:t>모든 </a:t>
            </a:r>
            <a:r>
              <a:rPr lang="en-US" altLang="ko-KR" sz="900" dirty="0" smtClean="0">
                <a:latin typeface="+mn-ea"/>
              </a:rPr>
              <a:t>NPC(</a:t>
            </a:r>
            <a:r>
              <a:rPr lang="ko-KR" altLang="en-US" sz="900" dirty="0" smtClean="0">
                <a:latin typeface="+mn-ea"/>
              </a:rPr>
              <a:t>구출해야 하는 사람</a:t>
            </a:r>
            <a:r>
              <a:rPr lang="en-US" altLang="ko-KR" sz="900" dirty="0" smtClean="0">
                <a:latin typeface="+mn-ea"/>
              </a:rPr>
              <a:t>)</a:t>
            </a:r>
            <a:r>
              <a:rPr lang="ko-KR" altLang="en-US" sz="900" dirty="0" smtClean="0">
                <a:latin typeface="+mn-ea"/>
              </a:rPr>
              <a:t>들은 동일한 형태의 이벤트이며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업거나 부축하는 것은 랜덤</a:t>
            </a: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>
                <a:latin typeface="+mn-ea"/>
              </a:rPr>
              <a:t>	-	</a:t>
            </a:r>
            <a:r>
              <a:rPr lang="ko-KR" altLang="en-US" sz="900" dirty="0" smtClean="0">
                <a:latin typeface="+mn-ea"/>
              </a:rPr>
              <a:t>기본적으로 플레이어는 총 </a:t>
            </a:r>
            <a:r>
              <a:rPr lang="en-US" altLang="ko-KR" sz="900" dirty="0" smtClean="0">
                <a:latin typeface="+mn-ea"/>
              </a:rPr>
              <a:t>500</a:t>
            </a:r>
            <a:r>
              <a:rPr lang="ko-KR" altLang="en-US" sz="900" dirty="0" smtClean="0">
                <a:latin typeface="+mn-ea"/>
              </a:rPr>
              <a:t>인 산소 게이지를 </a:t>
            </a:r>
            <a:r>
              <a:rPr lang="en-US" altLang="ko-KR" sz="900" dirty="0" smtClean="0">
                <a:latin typeface="+mn-ea"/>
              </a:rPr>
              <a:t>0.5</a:t>
            </a:r>
            <a:r>
              <a:rPr lang="ko-KR" altLang="en-US" sz="900" dirty="0" smtClean="0">
                <a:latin typeface="+mn-ea"/>
              </a:rPr>
              <a:t>초마다 </a:t>
            </a:r>
            <a:r>
              <a:rPr lang="en-US" altLang="ko-KR" sz="900" dirty="0" smtClean="0">
                <a:latin typeface="+mn-ea"/>
              </a:rPr>
              <a:t>1</a:t>
            </a:r>
            <a:r>
              <a:rPr lang="ko-KR" altLang="en-US" sz="900" dirty="0" smtClean="0">
                <a:latin typeface="+mn-ea"/>
              </a:rPr>
              <a:t>씩 소모함</a:t>
            </a: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-	</a:t>
            </a:r>
            <a:r>
              <a:rPr lang="ko-KR" altLang="en-US" sz="900" dirty="0" smtClean="0">
                <a:latin typeface="+mn-ea"/>
              </a:rPr>
              <a:t>달리면 산소게이지를 </a:t>
            </a:r>
            <a:r>
              <a:rPr lang="en-US" altLang="ko-KR" sz="900" dirty="0" smtClean="0">
                <a:latin typeface="+mn-ea"/>
              </a:rPr>
              <a:t>200% </a:t>
            </a:r>
            <a:r>
              <a:rPr lang="ko-KR" altLang="en-US" sz="900" dirty="0" smtClean="0">
                <a:latin typeface="+mn-ea"/>
              </a:rPr>
              <a:t>소모</a:t>
            </a: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-	</a:t>
            </a:r>
            <a:r>
              <a:rPr lang="ko-KR" altLang="en-US" sz="900" dirty="0" smtClean="0">
                <a:latin typeface="+mn-ea"/>
              </a:rPr>
              <a:t>사람을 구출하고 있으면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산소게이지를 </a:t>
            </a:r>
            <a:r>
              <a:rPr lang="en-US" altLang="ko-KR" sz="900" dirty="0" smtClean="0">
                <a:latin typeface="+mn-ea"/>
              </a:rPr>
              <a:t>200%</a:t>
            </a:r>
            <a:r>
              <a:rPr lang="ko-KR" altLang="en-US" sz="900" dirty="0" smtClean="0">
                <a:latin typeface="+mn-ea"/>
              </a:rPr>
              <a:t> 소모함 </a:t>
            </a:r>
            <a:r>
              <a:rPr lang="en-US" altLang="ko-KR" sz="900" dirty="0" smtClean="0">
                <a:latin typeface="+mn-ea"/>
              </a:rPr>
              <a:t>(</a:t>
            </a:r>
            <a:r>
              <a:rPr lang="ko-KR" altLang="en-US" sz="900" dirty="0" smtClean="0">
                <a:latin typeface="+mn-ea"/>
              </a:rPr>
              <a:t>단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화재대피마스크를 가지고 있는 경우 </a:t>
            </a:r>
            <a:r>
              <a:rPr lang="en-US" altLang="ko-KR" sz="900" dirty="0" smtClean="0">
                <a:latin typeface="+mn-ea"/>
              </a:rPr>
              <a:t>1</a:t>
            </a:r>
            <a:r>
              <a:rPr lang="ko-KR" altLang="en-US" sz="900" dirty="0" smtClean="0">
                <a:latin typeface="+mn-ea"/>
              </a:rPr>
              <a:t>개를 소모하고 </a:t>
            </a:r>
            <a:r>
              <a:rPr lang="ko-KR" altLang="en-US" sz="900" dirty="0" err="1" smtClean="0">
                <a:latin typeface="+mn-ea"/>
              </a:rPr>
              <a:t>구출시까지</a:t>
            </a:r>
            <a:r>
              <a:rPr lang="ko-KR" altLang="en-US" sz="900" dirty="0" smtClean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120%</a:t>
            </a:r>
            <a:r>
              <a:rPr lang="ko-KR" altLang="en-US" sz="900" dirty="0" smtClean="0">
                <a:latin typeface="+mn-ea"/>
              </a:rPr>
              <a:t>만 소모함</a:t>
            </a:r>
            <a:r>
              <a:rPr lang="en-US" altLang="ko-KR" sz="900" dirty="0" smtClean="0">
                <a:latin typeface="+mn-ea"/>
              </a:rPr>
              <a:t>)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-	</a:t>
            </a:r>
            <a:r>
              <a:rPr lang="ko-KR" altLang="en-US" sz="900" dirty="0" smtClean="0">
                <a:latin typeface="+mn-ea"/>
              </a:rPr>
              <a:t>화재대피마스크는 최대 </a:t>
            </a:r>
            <a:r>
              <a:rPr lang="en-US" altLang="ko-KR" sz="900" dirty="0" smtClean="0">
                <a:latin typeface="+mn-ea"/>
              </a:rPr>
              <a:t>2</a:t>
            </a:r>
            <a:r>
              <a:rPr lang="ko-KR" altLang="en-US" sz="900" dirty="0" smtClean="0">
                <a:latin typeface="+mn-ea"/>
              </a:rPr>
              <a:t>개까지 소지할 수 있으며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처음에 </a:t>
            </a:r>
            <a:r>
              <a:rPr lang="en-US" altLang="ko-KR" sz="900" dirty="0" smtClean="0">
                <a:latin typeface="+mn-ea"/>
              </a:rPr>
              <a:t>1</a:t>
            </a:r>
            <a:r>
              <a:rPr lang="ko-KR" altLang="en-US" sz="900" dirty="0" smtClean="0">
                <a:latin typeface="+mn-ea"/>
              </a:rPr>
              <a:t>개를 가지고 시작</a:t>
            </a: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-	</a:t>
            </a:r>
            <a:r>
              <a:rPr lang="ko-KR" altLang="en-US" sz="900" dirty="0" smtClean="0">
                <a:latin typeface="+mn-ea"/>
              </a:rPr>
              <a:t>사람을 구출하고 있으면 달릴 수 없으며</a:t>
            </a:r>
            <a:r>
              <a:rPr lang="en-US" altLang="ko-KR" sz="900" dirty="0" smtClean="0">
                <a:latin typeface="+mn-ea"/>
              </a:rPr>
              <a:t>,</a:t>
            </a:r>
            <a:r>
              <a:rPr lang="ko-KR" altLang="en-US" sz="900" dirty="0" smtClean="0">
                <a:latin typeface="+mn-ea"/>
              </a:rPr>
              <a:t> 걷는 이동속도의 </a:t>
            </a:r>
            <a:r>
              <a:rPr lang="en-US" altLang="ko-KR" sz="900" dirty="0" smtClean="0">
                <a:latin typeface="+mn-ea"/>
              </a:rPr>
              <a:t>75%</a:t>
            </a:r>
            <a:r>
              <a:rPr lang="ko-KR" altLang="en-US" sz="900" dirty="0">
                <a:latin typeface="+mn-ea"/>
              </a:rPr>
              <a:t>로</a:t>
            </a:r>
            <a:r>
              <a:rPr lang="ko-KR" altLang="en-US" sz="900" dirty="0" smtClean="0">
                <a:latin typeface="+mn-ea"/>
              </a:rPr>
              <a:t> 이동할 수 있음</a:t>
            </a: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	</a:t>
            </a: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[</a:t>
            </a:r>
            <a:r>
              <a:rPr lang="ko-KR" altLang="en-US" sz="900" dirty="0" err="1" smtClean="0">
                <a:latin typeface="+mn-ea"/>
              </a:rPr>
              <a:t>윗층에</a:t>
            </a:r>
            <a:r>
              <a:rPr lang="ko-KR" altLang="en-US" sz="900" dirty="0" smtClean="0">
                <a:latin typeface="+mn-ea"/>
              </a:rPr>
              <a:t> 있는 사람들</a:t>
            </a:r>
            <a:r>
              <a:rPr lang="en-US" altLang="ko-KR" sz="900" dirty="0" smtClean="0">
                <a:latin typeface="+mn-ea"/>
              </a:rPr>
              <a:t>] </a:t>
            </a:r>
            <a:r>
              <a:rPr lang="ko-KR" altLang="en-US" sz="900" dirty="0" smtClean="0">
                <a:latin typeface="+mn-ea"/>
              </a:rPr>
              <a:t>전부 탈출할 수 있음</a:t>
            </a: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[</a:t>
            </a:r>
            <a:r>
              <a:rPr lang="ko-KR" altLang="en-US" sz="900" dirty="0" err="1" smtClean="0">
                <a:latin typeface="+mn-ea"/>
              </a:rPr>
              <a:t>아랫층에</a:t>
            </a:r>
            <a:r>
              <a:rPr lang="ko-KR" altLang="en-US" sz="900" dirty="0" smtClean="0">
                <a:latin typeface="+mn-ea"/>
              </a:rPr>
              <a:t> 있는 사람들</a:t>
            </a:r>
            <a:r>
              <a:rPr lang="en-US" altLang="ko-KR" sz="900" dirty="0" smtClean="0">
                <a:latin typeface="+mn-ea"/>
              </a:rPr>
              <a:t>] </a:t>
            </a:r>
            <a:r>
              <a:rPr lang="ko-KR" altLang="en-US" sz="900" dirty="0" err="1" smtClean="0">
                <a:latin typeface="+mn-ea"/>
              </a:rPr>
              <a:t>아랫층에</a:t>
            </a:r>
            <a:r>
              <a:rPr lang="ko-KR" altLang="en-US" sz="900" dirty="0" smtClean="0">
                <a:latin typeface="+mn-ea"/>
              </a:rPr>
              <a:t> 존재하는 사람들은 </a:t>
            </a:r>
            <a:r>
              <a:rPr lang="ko-KR" altLang="en-US" sz="900" dirty="0" err="1" smtClean="0">
                <a:latin typeface="+mn-ea"/>
              </a:rPr>
              <a:t>챕터가</a:t>
            </a:r>
            <a:r>
              <a:rPr lang="ko-KR" altLang="en-US" sz="900" dirty="0" smtClean="0">
                <a:latin typeface="+mn-ea"/>
              </a:rPr>
              <a:t> 시작한 지 </a:t>
            </a:r>
            <a:r>
              <a:rPr lang="en-US" altLang="ko-KR" sz="900" dirty="0" smtClean="0">
                <a:latin typeface="+mn-ea"/>
              </a:rPr>
              <a:t>2</a:t>
            </a:r>
            <a:r>
              <a:rPr lang="ko-KR" altLang="en-US" sz="900" dirty="0" smtClean="0">
                <a:latin typeface="+mn-ea"/>
              </a:rPr>
              <a:t>분이 지나면 </a:t>
            </a:r>
            <a:r>
              <a:rPr lang="en-US" altLang="ko-KR" sz="900" dirty="0" smtClean="0">
                <a:latin typeface="+mn-ea"/>
              </a:rPr>
              <a:t>‘……’ / ‘</a:t>
            </a:r>
            <a:r>
              <a:rPr lang="ko-KR" altLang="en-US" sz="900" dirty="0" smtClean="0">
                <a:latin typeface="+mn-ea"/>
              </a:rPr>
              <a:t>의식을 잃은 듯하다</a:t>
            </a:r>
            <a:r>
              <a:rPr lang="en-US" altLang="ko-KR" sz="900" dirty="0" smtClean="0">
                <a:latin typeface="+mn-ea"/>
              </a:rPr>
              <a:t>…’ </a:t>
            </a:r>
            <a:r>
              <a:rPr lang="ko-KR" altLang="en-US" sz="900" dirty="0" smtClean="0">
                <a:latin typeface="+mn-ea"/>
              </a:rPr>
              <a:t>라는 메시지를 순서대로 출력한 뒤</a:t>
            </a:r>
            <a:r>
              <a:rPr lang="en-US" altLang="ko-KR" sz="900" dirty="0" smtClean="0">
                <a:latin typeface="+mn-ea"/>
              </a:rPr>
              <a:t>, </a:t>
            </a:r>
            <a:r>
              <a:rPr lang="ko-KR" altLang="en-US" sz="900" dirty="0" smtClean="0">
                <a:latin typeface="+mn-ea"/>
              </a:rPr>
              <a:t>업어서 이동</a:t>
            </a: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	</a:t>
            </a:r>
            <a:r>
              <a:rPr lang="en-US" altLang="ko-KR" sz="900" dirty="0" smtClean="0">
                <a:latin typeface="+mn-ea"/>
              </a:rPr>
              <a:t>							(</a:t>
            </a:r>
            <a:r>
              <a:rPr lang="ko-KR" altLang="en-US" sz="900" dirty="0" smtClean="0">
                <a:latin typeface="+mn-ea"/>
              </a:rPr>
              <a:t>탈출한 사람으로 카운트 하지 않음</a:t>
            </a:r>
            <a:r>
              <a:rPr lang="en-US" altLang="ko-KR" sz="900" dirty="0" smtClean="0">
                <a:latin typeface="+mn-ea"/>
              </a:rPr>
              <a:t>)</a:t>
            </a: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defTabSz="180000">
              <a:lnSpc>
                <a:spcPct val="120000"/>
              </a:lnSpc>
            </a:pPr>
            <a:r>
              <a:rPr lang="ko-KR" altLang="en-US" sz="900" dirty="0" err="1" smtClean="0">
                <a:latin typeface="+mn-ea"/>
              </a:rPr>
              <a:t>ㅇㅇ</a:t>
            </a:r>
            <a:endParaRPr lang="en-US" altLang="ko-KR" sz="900" dirty="0" smtClean="0">
              <a:latin typeface="+mn-ea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2" y="768841"/>
            <a:ext cx="8891327" cy="78373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029075" y="1212850"/>
            <a:ext cx="394954" cy="4000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4628689" y="1095375"/>
            <a:ext cx="527511" cy="355600"/>
          </a:xfrm>
          <a:prstGeom prst="bentConnector3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18556" y="760658"/>
            <a:ext cx="394954" cy="4000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&quot;없음&quot; 기호 29"/>
          <p:cNvSpPr/>
          <p:nvPr/>
        </p:nvSpPr>
        <p:spPr>
          <a:xfrm>
            <a:off x="1568324" y="1281817"/>
            <a:ext cx="140756" cy="139700"/>
          </a:xfrm>
          <a:prstGeom prst="noSmoking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&quot;없음&quot; 기호 30"/>
          <p:cNvSpPr/>
          <p:nvPr/>
        </p:nvSpPr>
        <p:spPr>
          <a:xfrm>
            <a:off x="7546573" y="1281817"/>
            <a:ext cx="140756" cy="139700"/>
          </a:xfrm>
          <a:prstGeom prst="noSmoking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687329" y="1160708"/>
            <a:ext cx="1262593" cy="34424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10800000">
            <a:off x="122901" y="1184520"/>
            <a:ext cx="1515800" cy="3442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3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10800000">
            <a:off x="144132" y="804560"/>
            <a:ext cx="258099" cy="34424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1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&quot;없음&quot; 기호 16"/>
          <p:cNvSpPr/>
          <p:nvPr/>
        </p:nvSpPr>
        <p:spPr>
          <a:xfrm>
            <a:off x="202803" y="898016"/>
            <a:ext cx="140756" cy="139700"/>
          </a:xfrm>
          <a:prstGeom prst="noSmoking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89990" y="821903"/>
            <a:ext cx="57461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  <a:effectLst>
                  <a:glow rad="127000">
                    <a:schemeClr val="tx1">
                      <a:alpha val="62000"/>
                    </a:schemeClr>
                  </a:glow>
                </a:effectLst>
              </a:rPr>
              <a:t>EXIT</a:t>
            </a:r>
            <a:endParaRPr lang="ko-KR" altLang="en-US" b="1" dirty="0">
              <a:solidFill>
                <a:srgbClr val="00B050"/>
              </a:solidFill>
              <a:effectLst>
                <a:glow rad="127000">
                  <a:schemeClr val="tx1">
                    <a:alpha val="62000"/>
                  </a:schemeClr>
                </a:glow>
              </a:effectLst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111723" y="898016"/>
            <a:ext cx="92477" cy="7809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양쪽 모서리가 잘린 사각형 32"/>
          <p:cNvSpPr/>
          <p:nvPr/>
        </p:nvSpPr>
        <p:spPr>
          <a:xfrm>
            <a:off x="8108611" y="974856"/>
            <a:ext cx="98629" cy="173946"/>
          </a:xfrm>
          <a:prstGeom prst="snip2Same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830108" y="973668"/>
            <a:ext cx="280418" cy="20002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3769844" y="967887"/>
            <a:ext cx="280418" cy="20002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459444" y="1311296"/>
            <a:ext cx="280418" cy="20002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080442" y="1321504"/>
            <a:ext cx="280418" cy="20002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6312261" y="1328738"/>
            <a:ext cx="280418" cy="20002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493069" y="1301570"/>
            <a:ext cx="280418" cy="20002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6913425" y="960683"/>
            <a:ext cx="280418" cy="20002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5476892" y="923967"/>
            <a:ext cx="280418" cy="20002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821256" y="1321503"/>
            <a:ext cx="280418" cy="20002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434607" y="1171433"/>
            <a:ext cx="394954" cy="4000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430273" y="1163345"/>
            <a:ext cx="394954" cy="40005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75557" y="1591438"/>
            <a:ext cx="17130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[</a:t>
            </a:r>
            <a:r>
              <a:rPr lang="ko-KR" altLang="en-US" sz="900" dirty="0" err="1" smtClean="0"/>
              <a:t>진입불가</a:t>
            </a:r>
            <a:r>
              <a:rPr lang="ko-KR" altLang="en-US" sz="900" dirty="0" smtClean="0"/>
              <a:t> 이벤트</a:t>
            </a:r>
            <a:r>
              <a:rPr lang="en-US" altLang="ko-KR" sz="900" dirty="0" smtClean="0"/>
              <a:t>]</a:t>
            </a:r>
          </a:p>
          <a:p>
            <a:pPr algn="ctr"/>
            <a:r>
              <a:rPr lang="en-US" altLang="ko-KR" sz="900" dirty="0" smtClean="0"/>
              <a:t>‘</a:t>
            </a:r>
            <a:r>
              <a:rPr lang="ko-KR" altLang="en-US" sz="900" dirty="0" smtClean="0"/>
              <a:t>연기 때문에 시야가 확보되지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ko-KR" altLang="en-US" sz="900" dirty="0" smtClean="0"/>
              <a:t>않는다</a:t>
            </a:r>
            <a:r>
              <a:rPr lang="en-US" altLang="ko-KR" sz="900" dirty="0" smtClean="0"/>
              <a:t>.’ 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6747400" y="1588324"/>
            <a:ext cx="1713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[</a:t>
            </a:r>
            <a:r>
              <a:rPr lang="ko-KR" altLang="en-US" sz="900" dirty="0" err="1" smtClean="0"/>
              <a:t>진입불가</a:t>
            </a:r>
            <a:r>
              <a:rPr lang="ko-KR" altLang="en-US" sz="900" dirty="0" smtClean="0"/>
              <a:t> 이벤트</a:t>
            </a:r>
            <a:r>
              <a:rPr lang="en-US" altLang="ko-KR" sz="900" dirty="0" smtClean="0"/>
              <a:t>]</a:t>
            </a:r>
          </a:p>
          <a:p>
            <a:pPr algn="ctr"/>
            <a:r>
              <a:rPr lang="en-US" altLang="ko-KR" sz="900" dirty="0" smtClean="0"/>
              <a:t>‘</a:t>
            </a:r>
            <a:r>
              <a:rPr lang="ko-KR" altLang="en-US" sz="900" dirty="0"/>
              <a:t>연기 때문에 시야가 확보되지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ko-KR" altLang="en-US" sz="900" dirty="0"/>
              <a:t>않는다</a:t>
            </a:r>
            <a:r>
              <a:rPr lang="en-US" altLang="ko-KR" sz="900" dirty="0"/>
              <a:t>.’ </a:t>
            </a:r>
            <a:endParaRPr lang="ko-KR" altLang="en-US" sz="900" dirty="0"/>
          </a:p>
          <a:p>
            <a:pPr algn="ctr"/>
            <a:r>
              <a:rPr lang="en-US" altLang="ko-KR" sz="900" dirty="0" smtClean="0"/>
              <a:t> </a:t>
            </a:r>
            <a:endParaRPr lang="ko-KR" altLang="en-US" sz="900" dirty="0"/>
          </a:p>
        </p:txBody>
      </p:sp>
      <p:cxnSp>
        <p:nvCxnSpPr>
          <p:cNvPr id="54" name="직선 화살표 연결선 53"/>
          <p:cNvCxnSpPr>
            <a:stCxn id="27" idx="4"/>
          </p:cNvCxnSpPr>
          <p:nvPr/>
        </p:nvCxnSpPr>
        <p:spPr>
          <a:xfrm>
            <a:off x="516033" y="1160708"/>
            <a:ext cx="0" cy="9933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3378" y="2154026"/>
            <a:ext cx="2332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대화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및 효과 이벤트</a:t>
            </a:r>
            <a:r>
              <a:rPr lang="en-US" altLang="ko-KR" sz="900" dirty="0" smtClean="0"/>
              <a:t>]</a:t>
            </a:r>
          </a:p>
          <a:p>
            <a:r>
              <a:rPr lang="ko-KR" altLang="en-US" sz="900" dirty="0"/>
              <a:t>방화벽을 열지 말지 고민하는 플레이어</a:t>
            </a:r>
            <a:r>
              <a:rPr lang="en-US" altLang="ko-KR" sz="900" dirty="0"/>
              <a:t>, </a:t>
            </a:r>
            <a:r>
              <a:rPr lang="ko-KR" altLang="en-US" sz="900" dirty="0"/>
              <a:t>결국 열지 않고 돌아서는 플레이어의 </a:t>
            </a:r>
            <a:r>
              <a:rPr lang="ko-KR" altLang="en-US" sz="900" dirty="0" err="1"/>
              <a:t>뒤켠에서</a:t>
            </a:r>
            <a:r>
              <a:rPr lang="ko-KR" altLang="en-US" sz="900" dirty="0"/>
              <a:t> </a:t>
            </a:r>
            <a:r>
              <a:rPr lang="ko-KR" altLang="en-US" sz="900" dirty="0" err="1" smtClean="0"/>
              <a:t>쾅쾅하고</a:t>
            </a:r>
            <a:r>
              <a:rPr lang="ko-KR" altLang="en-US" sz="900" dirty="0" smtClean="0"/>
              <a:t> 방화셔터를 두드리는 큰 </a:t>
            </a:r>
            <a:r>
              <a:rPr lang="ko-KR" altLang="en-US" sz="900" dirty="0"/>
              <a:t>소리와 함께 괴물의 실루엣이 보인다</a:t>
            </a:r>
            <a:r>
              <a:rPr lang="en-US" altLang="ko-KR" sz="900" dirty="0"/>
              <a:t>.</a:t>
            </a:r>
            <a:endParaRPr lang="en-US" altLang="ko-KR" sz="900" dirty="0" smtClean="0"/>
          </a:p>
          <a:p>
            <a:endParaRPr lang="en-US" altLang="ko-KR" sz="900" dirty="0" err="1" smtClean="0"/>
          </a:p>
        </p:txBody>
      </p:sp>
      <p:sp>
        <p:nvSpPr>
          <p:cNvPr id="63" name="타원 62"/>
          <p:cNvSpPr/>
          <p:nvPr/>
        </p:nvSpPr>
        <p:spPr>
          <a:xfrm>
            <a:off x="6791187" y="2205781"/>
            <a:ext cx="317852" cy="264755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등호 56"/>
          <p:cNvSpPr/>
          <p:nvPr/>
        </p:nvSpPr>
        <p:spPr>
          <a:xfrm>
            <a:off x="7193843" y="2254446"/>
            <a:ext cx="228600" cy="159664"/>
          </a:xfrm>
          <a:prstGeom prst="mathEqual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50798" y="2234655"/>
            <a:ext cx="2483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쓰러져 </a:t>
            </a:r>
            <a:r>
              <a:rPr lang="ko-KR" altLang="en-US" sz="900" smtClean="0"/>
              <a:t>있는 사람들</a:t>
            </a:r>
            <a:endParaRPr lang="ko-KR" altLang="en-US" sz="900" dirty="0"/>
          </a:p>
        </p:txBody>
      </p:sp>
      <p:cxnSp>
        <p:nvCxnSpPr>
          <p:cNvPr id="5" name="직선 화살표 연결선 4"/>
          <p:cNvCxnSpPr>
            <a:stCxn id="9" idx="4"/>
          </p:cNvCxnSpPr>
          <p:nvPr/>
        </p:nvCxnSpPr>
        <p:spPr>
          <a:xfrm flipH="1">
            <a:off x="4224528" y="1612900"/>
            <a:ext cx="2024" cy="3635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86575" y="420475"/>
            <a:ext cx="295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플레이어 시작지점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구출 목표 지점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334264" y="1970689"/>
            <a:ext cx="17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총 </a:t>
            </a:r>
            <a:r>
              <a:rPr lang="en-US" altLang="ko-KR" sz="900" dirty="0" smtClean="0"/>
              <a:t>3</a:t>
            </a:r>
            <a:r>
              <a:rPr lang="ko-KR" altLang="en-US" sz="900" dirty="0" smtClean="0"/>
              <a:t>개의 화재대피마스크가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ko-KR" altLang="en-US" sz="900" dirty="0" smtClean="0"/>
              <a:t>배치되어 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.3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챕터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주요 작동 오브젝트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53" name="텍스트 개체 틀 2"/>
          <p:cNvSpPr txBox="1">
            <a:spLocks/>
          </p:cNvSpPr>
          <p:nvPr/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5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.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레벨 디자인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39088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13378" y="475232"/>
            <a:ext cx="8928147" cy="323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/>
              <a:t>· </a:t>
            </a:r>
            <a:r>
              <a:rPr lang="ko-KR" altLang="en-US" sz="900" b="1" dirty="0" smtClean="0"/>
              <a:t>지하철 내부의 화재대피마스크 사용 </a:t>
            </a:r>
            <a:r>
              <a:rPr lang="en-US" altLang="ko-KR" sz="900" b="1" dirty="0" smtClean="0"/>
              <a:t>UI</a:t>
            </a: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err="1" smtClean="0"/>
              <a:t>챕터</a:t>
            </a:r>
            <a:r>
              <a:rPr lang="en-US" altLang="ko-KR" sz="900" dirty="0" smtClean="0"/>
              <a:t>2 </a:t>
            </a:r>
            <a:r>
              <a:rPr lang="ko-KR" altLang="en-US" sz="900" dirty="0" smtClean="0"/>
              <a:t>지하철 아래층 계단 옆에 존재하는 오브젝트에서 상호작용 하는 경우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상단 스크린에 출현</a:t>
            </a: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상단 처음 터치하면 가장 앞에 있는 유리창이 </a:t>
            </a:r>
            <a:r>
              <a:rPr lang="en-US" altLang="ko-KR" sz="900" dirty="0" smtClean="0"/>
              <a:t>1</a:t>
            </a:r>
            <a:r>
              <a:rPr lang="ko-KR" altLang="en-US" sz="900" dirty="0" smtClean="0"/>
              <a:t>초에 거쳐서 페이드아웃 되어 사라짐</a:t>
            </a: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smtClean="0"/>
              <a:t>그 후 화재대피마스크를 터치하면 터치한 오브젝트가 하나씩 액티브 </a:t>
            </a:r>
            <a:r>
              <a:rPr lang="ko-KR" altLang="en-US" sz="900" dirty="0" err="1" smtClean="0"/>
              <a:t>인벤토리에</a:t>
            </a:r>
            <a:r>
              <a:rPr lang="ko-KR" altLang="en-US" sz="900" dirty="0" smtClean="0"/>
              <a:t> 들어오게 됨</a:t>
            </a: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smtClean="0"/>
              <a:t>최대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개까지만 보유 가능</a:t>
            </a:r>
            <a:endParaRPr lang="en-US" altLang="ko-KR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6" y="972970"/>
            <a:ext cx="3583690" cy="179184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" y="1201342"/>
            <a:ext cx="1154745" cy="8063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82" y="1201340"/>
            <a:ext cx="1154745" cy="8063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99" y="1201341"/>
            <a:ext cx="1154745" cy="8063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62" y="972970"/>
            <a:ext cx="3583690" cy="17918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92" y="1201342"/>
            <a:ext cx="1154745" cy="8063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75" y="1201341"/>
            <a:ext cx="1154745" cy="806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58" y="1201340"/>
            <a:ext cx="1154745" cy="8063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6" y="972970"/>
            <a:ext cx="3583690" cy="1791845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343400" y="1795551"/>
            <a:ext cx="329184" cy="212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56" y="3792312"/>
            <a:ext cx="1895475" cy="1438275"/>
          </a:xfrm>
          <a:prstGeom prst="rect">
            <a:avLst/>
          </a:prstGeom>
        </p:spPr>
      </p:pic>
      <p:sp>
        <p:nvSpPr>
          <p:cNvPr id="18" name="텍스트 개체 틀 2"/>
          <p:cNvSpPr txBox="1">
            <a:spLocks/>
          </p:cNvSpPr>
          <p:nvPr/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5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.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레벨 디자인</a:t>
            </a:r>
            <a:endParaRPr lang="ko-KR" altLang="en-US" sz="1050" b="1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.3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챕터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주요 작동 오브젝트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1.1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게임 개요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1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.</a:t>
            </a: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게임 소개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cs typeface="Arial" panose="020B0604020202020204" pitchFamily="34" charset="0"/>
            </a:endParaRPr>
          </a:p>
          <a:p>
            <a:pPr algn="r"/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3378" y="475232"/>
            <a:ext cx="8928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· </a:t>
            </a:r>
            <a:r>
              <a:rPr lang="ko-KR" altLang="en-US" sz="900" b="1" dirty="0" smtClean="0">
                <a:latin typeface="+mn-ea"/>
              </a:rPr>
              <a:t>게임 장르 및 사양</a:t>
            </a:r>
            <a:endParaRPr lang="en-US" altLang="ko-KR" sz="105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0" name="내용 개체 틀 3">
            <a:extLst>
              <a:ext uri="{FF2B5EF4-FFF2-40B4-BE49-F238E27FC236}">
                <a16:creationId xmlns:a16="http://schemas.microsoft.com/office/drawing/2014/main" xmlns="" id="{AE09311B-193D-4ECD-B8D8-74B1964A9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2814450"/>
              </p:ext>
            </p:extLst>
          </p:nvPr>
        </p:nvGraphicFramePr>
        <p:xfrm>
          <a:off x="3821757" y="958031"/>
          <a:ext cx="4688883" cy="39555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0823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6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6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TITLE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4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불 너머에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Recall</a:t>
                      </a:r>
                    </a:p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(Beyond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Fire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Recall)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장르</a:t>
                      </a:r>
                    </a:p>
                  </a:txBody>
                  <a:tcPr marR="18000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퍼즐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/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어드벤처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/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미스테리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그래픽</a:t>
                      </a:r>
                    </a:p>
                  </a:txBody>
                  <a:tcPr marR="18000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2D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횡스크롤 사이드뷰 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Pixel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art)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플랫폼</a:t>
                      </a:r>
                    </a:p>
                  </a:txBody>
                  <a:tcPr marR="18000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모바일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Android)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2665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해상도</a:t>
                      </a:r>
                    </a:p>
                  </a:txBody>
                  <a:tcPr marR="18000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720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x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360</a:t>
                      </a:r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/>
                      </a:r>
                      <a:br>
                        <a:rPr lang="en-US" altLang="ko-KR" b="0" baseline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</a:b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(18:9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및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16:9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화면비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우선지원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패널 세로 사이즈에 맞춰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최적화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96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플레이어</a:t>
                      </a:r>
                    </a:p>
                  </a:txBody>
                  <a:tcPr marR="18000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싱글 플레이</a:t>
                      </a:r>
                    </a:p>
                  </a:txBody>
                  <a:tcPr marL="18000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조작법</a:t>
                      </a:r>
                    </a:p>
                  </a:txBody>
                  <a:tcPr marR="18000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터치 스크린</a:t>
                      </a:r>
                    </a:p>
                  </a:txBody>
                  <a:tcPr marL="18000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개발 엔진</a:t>
                      </a:r>
                    </a:p>
                  </a:txBody>
                  <a:tcPr marR="180000" anchor="ctr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Unity (2017.4.6f1)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marL="180000" anchor="ctr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973" y="2741886"/>
            <a:ext cx="1056725" cy="10215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9" y="2052660"/>
            <a:ext cx="1485216" cy="215248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20" y="1146386"/>
            <a:ext cx="2695046" cy="33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378" y="475232"/>
            <a:ext cx="8928147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b="1" dirty="0" smtClean="0"/>
              <a:t>· </a:t>
            </a:r>
            <a:r>
              <a:rPr lang="ko-KR" altLang="en-US" sz="900" b="1" dirty="0" err="1" smtClean="0"/>
              <a:t>인게임</a:t>
            </a:r>
            <a:r>
              <a:rPr lang="ko-KR" altLang="en-US" sz="900" b="1" dirty="0" smtClean="0"/>
              <a:t> 화면 구성 및 활용</a:t>
            </a:r>
            <a:endParaRPr lang="en-US" altLang="ko-KR" sz="900" dirty="0"/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	</a:t>
            </a: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	</a:t>
            </a:r>
            <a:r>
              <a:rPr lang="ko-KR" altLang="en-US" sz="900" dirty="0" err="1" smtClean="0">
                <a:ea typeface="맑은 고딕" panose="020B0503020000020004" pitchFamily="50" charset="-127"/>
              </a:rPr>
              <a:t>프로토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 타입에서 볼 수 있는 화면 구성은 다음과 같다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.</a:t>
            </a: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 smtClean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 smtClean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1.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상하를 정확히 절반씩 나누어 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2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개의 카메라를 활용하는 </a:t>
            </a:r>
            <a:r>
              <a:rPr lang="ko-KR" altLang="en-US" sz="900" dirty="0" err="1" smtClean="0">
                <a:ea typeface="맑은 고딕" panose="020B0503020000020004" pitchFamily="50" charset="-127"/>
              </a:rPr>
              <a:t>듀얼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 스크린</a:t>
            </a:r>
            <a:endParaRPr lang="en-US" altLang="ko-KR" sz="900" dirty="0" smtClean="0">
              <a:ea typeface="맑은 고딕" panose="020B0503020000020004" pitchFamily="50" charset="-127"/>
            </a:endParaRP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2.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상단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스크린은 상호작용 및 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CG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이벤트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내부 확인 등의 용도로 주로 사용한다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.</a:t>
            </a: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3.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하단 스크린은 플레이어 캐릭터를 중앙에서 비춘다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.</a:t>
            </a: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-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단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플레이어 캐릭터가 복도가 아닌 특정한 내부 공간에 들어간 경우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,</a:t>
            </a: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플레이어 캐릭터는 상단 스크린에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위치하게 되어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반대로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하단 스크린에</a:t>
            </a:r>
            <a:r>
              <a:rPr lang="en-US" altLang="ko-KR" sz="900" dirty="0" smtClean="0"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ea typeface="맑은 고딕" panose="020B0503020000020004" pitchFamily="50" charset="-127"/>
              </a:rPr>
            </a:br>
            <a:r>
              <a:rPr lang="en-US" altLang="ko-KR" sz="900" dirty="0" smtClean="0">
                <a:ea typeface="맑은 고딕" panose="020B0503020000020004" pitchFamily="50" charset="-127"/>
              </a:rPr>
              <a:t>	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캐릭터를 표시하게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된다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.</a:t>
            </a: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4.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일부 캐릭터는 </a:t>
            </a:r>
            <a:r>
              <a:rPr lang="ko-KR" altLang="en-US" sz="900" dirty="0" err="1" smtClean="0">
                <a:ea typeface="맑은 고딕" panose="020B0503020000020004" pitchFamily="50" charset="-127"/>
              </a:rPr>
              <a:t>스탠딩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CG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가 존재하여 </a:t>
            </a:r>
            <a:r>
              <a:rPr lang="ko-KR" altLang="en-US" sz="900" dirty="0" err="1" smtClean="0">
                <a:ea typeface="맑은 고딕" panose="020B0503020000020004" pitchFamily="50" charset="-127"/>
              </a:rPr>
              <a:t>대화창과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 더불어 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CG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가 노출된다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.</a:t>
            </a: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1. 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게임 소개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cs typeface="Arial" panose="020B0604020202020204" pitchFamily="34" charset="0"/>
            </a:endParaRPr>
          </a:p>
          <a:p>
            <a:pPr algn="r"/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2" y="1123449"/>
            <a:ext cx="3952867" cy="222348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24" y="711804"/>
            <a:ext cx="3939882" cy="221618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25" y="3012091"/>
            <a:ext cx="3939882" cy="2213486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1.2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게임 화면구성 형태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1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2.1.1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인게임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조작법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2.1 </a:t>
            </a:r>
            <a:r>
              <a:rPr lang="ko-KR" altLang="en-US" sz="105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인게임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조작 및 상호작용</a:t>
            </a:r>
            <a:endParaRPr lang="en-US" altLang="ko-KR" sz="1050" b="1" dirty="0">
              <a:ln>
                <a:solidFill>
                  <a:schemeClr val="bg1">
                    <a:alpha val="0"/>
                  </a:schemeClr>
                </a:solidFill>
              </a:ln>
              <a:cs typeface="Arial" panose="020B0604020202020204" pitchFamily="34" charset="0"/>
            </a:endParaRPr>
          </a:p>
          <a:p>
            <a:pPr algn="r"/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3378" y="475232"/>
            <a:ext cx="8928147" cy="39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· </a:t>
            </a:r>
            <a:r>
              <a:rPr lang="ko-KR" altLang="en-US" sz="900" b="1" dirty="0" err="1">
                <a:latin typeface="+mn-ea"/>
              </a:rPr>
              <a:t>인게임</a:t>
            </a:r>
            <a:r>
              <a:rPr lang="ko-KR" altLang="en-US" sz="900" b="1" dirty="0">
                <a:latin typeface="+mn-ea"/>
              </a:rPr>
              <a:t> </a:t>
            </a:r>
            <a:r>
              <a:rPr lang="en-US" altLang="ko-KR" sz="900" b="1" dirty="0">
                <a:latin typeface="+mn-ea"/>
              </a:rPr>
              <a:t>UI</a:t>
            </a:r>
            <a:r>
              <a:rPr lang="ko-KR" altLang="en-US" sz="900" b="1" dirty="0">
                <a:latin typeface="+mn-ea"/>
              </a:rPr>
              <a:t>들의 화면구성</a:t>
            </a:r>
            <a:endParaRPr lang="en-US" altLang="ko-KR" sz="900" b="1" dirty="0">
              <a:latin typeface="+mn-ea"/>
            </a:endParaRPr>
          </a:p>
          <a:p>
            <a:endParaRPr lang="en-US" altLang="ko-KR" sz="105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97" y="1412703"/>
            <a:ext cx="5164931" cy="2907506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1826722" y="1412703"/>
            <a:ext cx="6235" cy="2510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05230" y="2647142"/>
            <a:ext cx="821492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3" dirty="0"/>
              <a:t>315px</a:t>
            </a:r>
            <a:br>
              <a:rPr lang="en-US" altLang="ko-KR" sz="1053" dirty="0"/>
            </a:br>
            <a:r>
              <a:rPr lang="en-US" altLang="ko-KR" sz="1053" dirty="0"/>
              <a:t>(7/8</a:t>
            </a:r>
            <a:r>
              <a:rPr lang="ko-KR" altLang="en-US" sz="1053" dirty="0"/>
              <a:t>만큼</a:t>
            </a:r>
            <a:r>
              <a:rPr lang="en-US" altLang="ko-KR" sz="1053" dirty="0"/>
              <a:t>)</a:t>
            </a:r>
            <a:endParaRPr lang="ko-KR" altLang="en-US" sz="1053" dirty="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1832957" y="3923212"/>
            <a:ext cx="2039" cy="399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15892" y="3984217"/>
            <a:ext cx="61706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3" dirty="0"/>
              <a:t>45px</a:t>
            </a:r>
            <a:endParaRPr lang="ko-KR" altLang="en-US" sz="1053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974158" y="1271280"/>
            <a:ext cx="8937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12492" y="947731"/>
            <a:ext cx="61706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3" dirty="0"/>
              <a:t>110px</a:t>
            </a:r>
            <a:endParaRPr lang="ko-KR" altLang="en-US" sz="1053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867891" y="1271280"/>
            <a:ext cx="33666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11728" y="801708"/>
            <a:ext cx="2493866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3" dirty="0"/>
              <a:t>420px</a:t>
            </a:r>
            <a:br>
              <a:rPr lang="en-US" altLang="ko-KR" sz="1053" dirty="0"/>
            </a:br>
            <a:r>
              <a:rPr lang="en-US" altLang="ko-KR" sz="1053" dirty="0"/>
              <a:t>(110px*2</a:t>
            </a:r>
            <a:r>
              <a:rPr lang="ko-KR" altLang="en-US" sz="1053" dirty="0"/>
              <a:t>를 제외한 나머지</a:t>
            </a:r>
            <a:r>
              <a:rPr lang="en-US" altLang="ko-KR" sz="1053" dirty="0"/>
              <a:t>)</a:t>
            </a:r>
            <a:endParaRPr lang="ko-KR" altLang="en-US" sz="1053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6249432" y="1271280"/>
            <a:ext cx="8937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87766" y="947731"/>
            <a:ext cx="61706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3" dirty="0"/>
              <a:t>110px</a:t>
            </a:r>
            <a:endParaRPr lang="ko-KR" altLang="en-US" sz="1053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905145" y="2866456"/>
            <a:ext cx="154" cy="10629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867892" y="3259451"/>
            <a:ext cx="61706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3" dirty="0"/>
              <a:t>135px</a:t>
            </a:r>
            <a:endParaRPr lang="ko-KR" altLang="en-US" sz="1053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2905145" y="1429393"/>
            <a:ext cx="153" cy="1437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67892" y="2009425"/>
            <a:ext cx="617065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3" dirty="0"/>
              <a:t>180px</a:t>
            </a:r>
            <a:endParaRPr lang="ko-KR" altLang="en-US" sz="1053" dirty="0"/>
          </a:p>
        </p:txBody>
      </p:sp>
      <p:sp>
        <p:nvSpPr>
          <p:cNvPr id="35" name="직사각형 34"/>
          <p:cNvSpPr/>
          <p:nvPr/>
        </p:nvSpPr>
        <p:spPr>
          <a:xfrm>
            <a:off x="3847764" y="1944777"/>
            <a:ext cx="1459374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</a:rPr>
              <a:t>상호작용</a:t>
            </a:r>
            <a:r>
              <a:rPr lang="en-US" altLang="ko-KR" sz="1800" b="1" dirty="0">
                <a:ln w="22225">
                  <a:solidFill>
                    <a:schemeClr val="accent2"/>
                  </a:solidFill>
                  <a:prstDash val="solid"/>
                </a:ln>
              </a:rPr>
              <a:t>(</a:t>
            </a:r>
            <a:r>
              <a: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</a:rPr>
              <a:t>上</a:t>
            </a:r>
            <a:r>
              <a:rPr lang="en-US" altLang="ko-KR" sz="1800" b="1" dirty="0">
                <a:ln w="22225">
                  <a:solidFill>
                    <a:schemeClr val="accent2"/>
                  </a:solidFill>
                  <a:prstDash val="solid"/>
                </a:ln>
              </a:rPr>
              <a:t>)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821531" y="3132493"/>
            <a:ext cx="1459374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</a:rPr>
              <a:t>상호작용</a:t>
            </a:r>
            <a:r>
              <a:rPr lang="en-US" altLang="ko-KR" sz="1800" b="1" dirty="0">
                <a:ln w="22225">
                  <a:solidFill>
                    <a:schemeClr val="accent2"/>
                  </a:solidFill>
                  <a:prstDash val="solid"/>
                </a:ln>
              </a:rPr>
              <a:t>(</a:t>
            </a:r>
            <a:r>
              <a:rPr lang="ko-KR" altLang="en-US" sz="1800" b="1" dirty="0">
                <a:ln w="22225">
                  <a:solidFill>
                    <a:schemeClr val="accent2"/>
                  </a:solidFill>
                  <a:prstDash val="solid"/>
                </a:ln>
              </a:rPr>
              <a:t>下</a:t>
            </a:r>
            <a:r>
              <a:rPr lang="en-US" altLang="ko-KR" sz="1800" b="1" dirty="0">
                <a:ln w="22225">
                  <a:solidFill>
                    <a:schemeClr val="accent2"/>
                  </a:solidFill>
                  <a:prstDash val="solid"/>
                </a:ln>
              </a:rPr>
              <a:t>)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563788" y="3949592"/>
            <a:ext cx="1927452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o-KR" altLang="en-US" sz="1800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</a:rPr>
              <a:t>인벤토리</a:t>
            </a:r>
            <a:r>
              <a:rPr lang="ko-KR" altLang="en-US" sz="18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</a:rPr>
              <a:t> </a:t>
            </a:r>
            <a:r>
              <a:rPr lang="en-US" altLang="ko-KR" sz="18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</a:rPr>
              <a:t>UI </a:t>
            </a:r>
            <a:r>
              <a:rPr lang="ko-KR" altLang="en-US" sz="18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</a:rPr>
              <a:t>버튼</a:t>
            </a:r>
            <a:endParaRPr lang="en-US" altLang="ko-KR" sz="1800" b="1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59413" y="2606708"/>
            <a:ext cx="523221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o-KR" altLang="en-US" sz="1500" b="1" dirty="0">
                <a:ln w="22225">
                  <a:solidFill>
                    <a:srgbClr val="00B0F0"/>
                  </a:solidFill>
                  <a:prstDash val="solid"/>
                </a:ln>
              </a:rPr>
              <a:t>좌측</a:t>
            </a:r>
            <a:r>
              <a:rPr lang="en-US" altLang="ko-KR" sz="1500" b="1" dirty="0">
                <a:ln w="22225">
                  <a:solidFill>
                    <a:srgbClr val="00B0F0"/>
                  </a:solidFill>
                  <a:prstDash val="solid"/>
                </a:ln>
              </a:rPr>
              <a:t/>
            </a:r>
            <a:br>
              <a:rPr lang="en-US" altLang="ko-KR" sz="1500" b="1" dirty="0">
                <a:ln w="22225">
                  <a:solidFill>
                    <a:srgbClr val="00B0F0"/>
                  </a:solidFill>
                  <a:prstDash val="solid"/>
                </a:ln>
              </a:rPr>
            </a:br>
            <a:r>
              <a:rPr lang="ko-KR" altLang="en-US" sz="1500" b="1" dirty="0">
                <a:ln w="22225">
                  <a:solidFill>
                    <a:srgbClr val="00B0F0"/>
                  </a:solidFill>
                  <a:prstDash val="solid"/>
                </a:ln>
              </a:rPr>
              <a:t>이동</a:t>
            </a:r>
            <a:endParaRPr lang="en-US" altLang="ko-KR" sz="1500" b="1" dirty="0">
              <a:ln w="22225">
                <a:solidFill>
                  <a:srgbClr val="00B0F0"/>
                </a:solidFill>
                <a:prstDash val="solid"/>
              </a:ln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34688" y="2600997"/>
            <a:ext cx="523221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ko-KR" altLang="en-US" sz="1500" b="1" dirty="0">
                <a:ln w="22225">
                  <a:solidFill>
                    <a:srgbClr val="00B0F0"/>
                  </a:solidFill>
                  <a:prstDash val="solid"/>
                </a:ln>
              </a:rPr>
              <a:t>우측</a:t>
            </a:r>
            <a:r>
              <a:rPr lang="en-US" altLang="ko-KR" sz="1500" b="1" dirty="0">
                <a:ln w="22225">
                  <a:solidFill>
                    <a:srgbClr val="00B0F0"/>
                  </a:solidFill>
                  <a:prstDash val="solid"/>
                </a:ln>
              </a:rPr>
              <a:t/>
            </a:r>
            <a:br>
              <a:rPr lang="en-US" altLang="ko-KR" sz="1500" b="1" dirty="0">
                <a:ln w="22225">
                  <a:solidFill>
                    <a:srgbClr val="00B0F0"/>
                  </a:solidFill>
                  <a:prstDash val="solid"/>
                </a:ln>
              </a:rPr>
            </a:br>
            <a:r>
              <a:rPr lang="ko-KR" altLang="en-US" sz="1500" b="1" dirty="0">
                <a:ln w="22225">
                  <a:solidFill>
                    <a:srgbClr val="00B0F0"/>
                  </a:solidFill>
                  <a:prstDash val="solid"/>
                </a:ln>
              </a:rPr>
              <a:t>이동</a:t>
            </a:r>
            <a:endParaRPr lang="en-US" altLang="ko-KR" sz="1500" b="1" dirty="0">
              <a:ln w="22225">
                <a:solidFill>
                  <a:srgbClr val="00B0F0"/>
                </a:solidFill>
                <a:prstDash val="solid"/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67733" y="4467312"/>
            <a:ext cx="51669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*</a:t>
            </a:r>
            <a:r>
              <a:rPr lang="ko-KR" altLang="en-US" sz="900" dirty="0" smtClean="0"/>
              <a:t>터치 스크린을 기반으로 작동하지만</a:t>
            </a:r>
            <a:r>
              <a:rPr lang="en-US" altLang="ko-KR" sz="900" dirty="0" smtClean="0"/>
              <a:t>,</a:t>
            </a:r>
          </a:p>
          <a:p>
            <a:pPr algn="ctr"/>
            <a:r>
              <a:rPr lang="ko-KR" altLang="en-US" sz="900" dirty="0" smtClean="0"/>
              <a:t>테스트를 위해 마우스로도 작동이 가능하도록 한다</a:t>
            </a:r>
            <a:r>
              <a:rPr lang="en-US" altLang="ko-KR" sz="900" dirty="0" smtClean="0"/>
              <a:t>.</a:t>
            </a:r>
          </a:p>
          <a:p>
            <a:pPr algn="ctr"/>
            <a:endParaRPr lang="en-US" altLang="ko-KR" sz="900" dirty="0"/>
          </a:p>
          <a:p>
            <a:pPr algn="ctr"/>
            <a:r>
              <a:rPr lang="ko-KR" altLang="en-US" sz="900" dirty="0" smtClean="0"/>
              <a:t>플레이어 캐릭터의 기본 이동속도는 </a:t>
            </a:r>
            <a:r>
              <a:rPr lang="ko-KR" altLang="en-US" sz="900" dirty="0" err="1" smtClean="0"/>
              <a:t>유니티</a:t>
            </a:r>
            <a:r>
              <a:rPr lang="ko-KR" altLang="en-US" sz="900" dirty="0" smtClean="0"/>
              <a:t> 기준으로 </a:t>
            </a:r>
            <a:r>
              <a:rPr lang="en-US" altLang="ko-KR" sz="900" dirty="0" smtClean="0"/>
              <a:t>1.5</a:t>
            </a:r>
            <a:r>
              <a:rPr lang="ko-KR" altLang="en-US" sz="900" dirty="0" smtClean="0"/>
              <a:t>이며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달릴 때는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배</a:t>
            </a:r>
            <a:r>
              <a:rPr lang="en-US" altLang="ko-KR" sz="900" dirty="0" smtClean="0"/>
              <a:t>,</a:t>
            </a:r>
            <a:br>
              <a:rPr lang="en-US" altLang="ko-KR" sz="900" dirty="0" smtClean="0"/>
            </a:br>
            <a:r>
              <a:rPr lang="ko-KR" altLang="en-US" sz="900" dirty="0" smtClean="0"/>
              <a:t>그리고 구조를 위해서 누군가를 업을 때는 </a:t>
            </a:r>
            <a:r>
              <a:rPr lang="en-US" altLang="ko-KR" sz="900" dirty="0" smtClean="0"/>
              <a:t>0.75</a:t>
            </a:r>
            <a:r>
              <a:rPr lang="ko-KR" altLang="en-US" sz="900" dirty="0" smtClean="0"/>
              <a:t>배가 된다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688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r="73684" b="84457"/>
          <a:stretch/>
        </p:blipFill>
        <p:spPr>
          <a:xfrm>
            <a:off x="3714244" y="998997"/>
            <a:ext cx="2226449" cy="2697446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3378" y="475232"/>
            <a:ext cx="8928147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/>
              <a:t>· </a:t>
            </a:r>
            <a:r>
              <a:rPr lang="ko-KR" altLang="en-US" sz="900" b="1" dirty="0" smtClean="0"/>
              <a:t>상호작용 가능한 오브젝트 아이콘 표시</a:t>
            </a:r>
            <a:endParaRPr lang="en-US" altLang="ko-KR" sz="900" b="1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</a:t>
            </a:r>
            <a:r>
              <a:rPr lang="ko-KR" altLang="en-US" sz="900" dirty="0" smtClean="0"/>
              <a:t>플레이어가 상호작용이 가능한 오브젝트에 닿고 있을 때</a:t>
            </a:r>
            <a:r>
              <a:rPr lang="en-US" altLang="ko-KR" sz="900" dirty="0" smtClean="0"/>
              <a:t>,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ko-KR" altLang="en-US" sz="900" dirty="0" smtClean="0"/>
              <a:t>플레이어 캐릭터의 머리 위에 상호작용 가능한 오브젝트의 종류가 아이콘으로 간단하게 표시된다</a:t>
            </a:r>
            <a:r>
              <a:rPr lang="en-US" altLang="ko-KR" sz="900" dirty="0" smtClean="0"/>
              <a:t>.</a:t>
            </a:r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아래로만 갈 수 있는 계단은 내부에 계단이 보이지 않는다</a:t>
            </a:r>
            <a:r>
              <a:rPr lang="en-US" altLang="ko-KR" sz="900" dirty="0" smtClean="0"/>
              <a:t>.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상층 혹은 상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하층 모두 갈 수 있는 계단은 내부에 계단이 보인다</a:t>
            </a:r>
            <a:r>
              <a:rPr lang="en-US" altLang="ko-KR" sz="900" dirty="0" smtClean="0"/>
              <a:t>. (</a:t>
            </a:r>
            <a:r>
              <a:rPr lang="ko-KR" altLang="en-US" sz="900" dirty="0" smtClean="0"/>
              <a:t>단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아이콘은 구분 되어서 표시됨</a:t>
            </a:r>
            <a:r>
              <a:rPr lang="en-US" altLang="ko-KR" sz="900" dirty="0" smtClean="0"/>
              <a:t>)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smtClean="0"/>
              <a:t>들어갈 수 있는 문과 상호작용 하는 경우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캐릭터가 하단에 있었다면 상단 스크린으로</a:t>
            </a:r>
            <a:r>
              <a:rPr lang="en-US" altLang="ko-KR" sz="900" dirty="0" smtClean="0"/>
              <a:t>,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상단에 있었다면 하단 스크린으로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NPC(</a:t>
            </a:r>
            <a:r>
              <a:rPr lang="ko-KR" altLang="en-US" sz="900" dirty="0" smtClean="0"/>
              <a:t>사람</a:t>
            </a:r>
            <a:r>
              <a:rPr lang="en-US" altLang="ko-KR" sz="900" dirty="0" smtClean="0"/>
              <a:t>)</a:t>
            </a:r>
            <a:r>
              <a:rPr lang="ko-KR" altLang="en-US" sz="900" dirty="0" smtClean="0"/>
              <a:t>과의 대화는 </a:t>
            </a:r>
            <a:r>
              <a:rPr lang="en-US" altLang="ko-KR" sz="900" dirty="0" smtClean="0"/>
              <a:t>[…]</a:t>
            </a:r>
            <a:r>
              <a:rPr lang="ko-KR" altLang="en-US" sz="900" dirty="0"/>
              <a:t> </a:t>
            </a:r>
            <a:r>
              <a:rPr lang="ko-KR" altLang="en-US" sz="900" dirty="0" err="1" smtClean="0"/>
              <a:t>말풍선으로</a:t>
            </a:r>
            <a:r>
              <a:rPr lang="ko-KR" altLang="en-US" sz="900" dirty="0" smtClean="0"/>
              <a:t> 표시된다</a:t>
            </a:r>
            <a:r>
              <a:rPr lang="en-US" altLang="ko-KR" sz="900" dirty="0" smtClean="0"/>
              <a:t>.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/>
              <a:t>	</a:t>
            </a:r>
            <a:r>
              <a:rPr lang="en-US" altLang="ko-KR" sz="900" dirty="0" smtClean="0"/>
              <a:t>-	</a:t>
            </a:r>
            <a:r>
              <a:rPr lang="ko-KR" altLang="en-US" sz="900" dirty="0" smtClean="0"/>
              <a:t>상호작용 가능한 오브젝트는 </a:t>
            </a:r>
            <a:r>
              <a:rPr lang="en-US" altLang="ko-KR" sz="900" dirty="0"/>
              <a:t>[</a:t>
            </a:r>
            <a:r>
              <a:rPr lang="en-US" altLang="ko-KR" sz="900" dirty="0" smtClean="0"/>
              <a:t> ! ]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말풍선으로</a:t>
            </a:r>
            <a:r>
              <a:rPr lang="ko-KR" altLang="en-US" sz="900" dirty="0" smtClean="0"/>
              <a:t> 표시된다</a:t>
            </a:r>
            <a:r>
              <a:rPr lang="en-US" altLang="ko-KR" sz="900" dirty="0" smtClean="0"/>
              <a:t>.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en-US" altLang="ko-KR" sz="900" dirty="0" smtClean="0"/>
              <a:t>	</a:t>
            </a:r>
            <a:endParaRPr lang="en-US" altLang="ko-KR" sz="9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8" r="60521" b="8007"/>
          <a:stretch/>
        </p:blipFill>
        <p:spPr>
          <a:xfrm>
            <a:off x="2497299" y="1291345"/>
            <a:ext cx="532504" cy="3840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99" b="7680"/>
          <a:stretch/>
        </p:blipFill>
        <p:spPr>
          <a:xfrm>
            <a:off x="771809" y="1259501"/>
            <a:ext cx="495139" cy="38537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9" t="-17911" r="39383"/>
          <a:stretch/>
        </p:blipFill>
        <p:spPr>
          <a:xfrm>
            <a:off x="3182376" y="1219420"/>
            <a:ext cx="581659" cy="4921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9" t="-13986" r="20851"/>
          <a:stretch/>
        </p:blipFill>
        <p:spPr>
          <a:xfrm>
            <a:off x="6462546" y="1259501"/>
            <a:ext cx="557082" cy="4758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8" t="-8098"/>
          <a:stretch/>
        </p:blipFill>
        <p:spPr>
          <a:xfrm>
            <a:off x="8084681" y="1319500"/>
            <a:ext cx="573543" cy="45123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37" y="1320646"/>
            <a:ext cx="671606" cy="44773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64" b="46633"/>
          <a:stretch/>
        </p:blipFill>
        <p:spPr>
          <a:xfrm>
            <a:off x="6377906" y="1966951"/>
            <a:ext cx="641722" cy="12716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6" r="84539" b="83799"/>
          <a:stretch/>
        </p:blipFill>
        <p:spPr>
          <a:xfrm>
            <a:off x="566530" y="1092651"/>
            <a:ext cx="1552412" cy="268864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1" t="25082" r="28289" b="59457"/>
          <a:stretch/>
        </p:blipFill>
        <p:spPr>
          <a:xfrm>
            <a:off x="2533497" y="1350667"/>
            <a:ext cx="1389612" cy="225212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723" y="2208503"/>
            <a:ext cx="459967" cy="788515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2.1.2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상호작용 가능한 오브젝트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32" name="텍스트 개체 틀 2"/>
          <p:cNvSpPr txBox="1">
            <a:spLocks/>
          </p:cNvSpPr>
          <p:nvPr/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2.1 </a:t>
            </a:r>
            <a:r>
              <a:rPr lang="ko-KR" altLang="en-US" sz="105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인게임</a:t>
            </a:r>
            <a:r>
              <a:rPr lang="ko-KR" altLang="en-US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조작 및 상호작용</a:t>
            </a:r>
            <a:endParaRPr lang="en-US" altLang="ko-KR" sz="1050" b="1" dirty="0" smtClean="0">
              <a:ln>
                <a:solidFill>
                  <a:schemeClr val="bg1">
                    <a:alpha val="0"/>
                  </a:schemeClr>
                </a:solidFill>
              </a:ln>
              <a:cs typeface="Arial" panose="020B0604020202020204" pitchFamily="34" charset="0"/>
            </a:endParaRPr>
          </a:p>
          <a:p>
            <a:pPr algn="r"/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5010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378" y="475232"/>
            <a:ext cx="8928147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b="1" dirty="0" smtClean="0"/>
              <a:t>· </a:t>
            </a:r>
            <a:r>
              <a:rPr lang="ko-KR" altLang="en-US" sz="900" b="1" dirty="0" smtClean="0"/>
              <a:t>하단 </a:t>
            </a:r>
            <a:r>
              <a:rPr lang="ko-KR" altLang="en-US" sz="900" b="1" dirty="0" err="1" smtClean="0"/>
              <a:t>인벤토리</a:t>
            </a:r>
            <a:r>
              <a:rPr lang="ko-KR" altLang="en-US" sz="900" b="1" dirty="0" smtClean="0"/>
              <a:t> </a:t>
            </a:r>
            <a:r>
              <a:rPr lang="en-US" altLang="ko-KR" sz="900" b="1" dirty="0" smtClean="0"/>
              <a:t>UI </a:t>
            </a:r>
            <a:r>
              <a:rPr lang="ko-KR" altLang="en-US" sz="900" b="1" dirty="0" smtClean="0"/>
              <a:t>작동 방식 </a:t>
            </a:r>
            <a:r>
              <a:rPr lang="en-US" altLang="ko-KR" sz="900" b="1" dirty="0" smtClean="0"/>
              <a:t>– </a:t>
            </a:r>
            <a:r>
              <a:rPr lang="ko-KR" altLang="en-US" sz="900" b="1" dirty="0" smtClean="0"/>
              <a:t>올릴 때</a:t>
            </a:r>
            <a:endParaRPr lang="en-US" altLang="ko-KR" sz="900" b="1" dirty="0" smtClean="0"/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/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하단부 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45px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의 범위를 터치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(</a:t>
            </a:r>
            <a:r>
              <a:rPr lang="en-US" altLang="ko-KR" sz="900" dirty="0" err="1" smtClean="0">
                <a:ea typeface="맑은 고딕" panose="020B0503020000020004" pitchFamily="50" charset="-127"/>
              </a:rPr>
              <a:t>KeyDown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)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하면 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0.5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초 만에 </a:t>
            </a:r>
            <a:r>
              <a:rPr lang="ko-KR" altLang="en-US" sz="900" dirty="0" err="1" smtClean="0">
                <a:ea typeface="맑은 고딕" panose="020B0503020000020004" pitchFamily="50" charset="-127"/>
              </a:rPr>
              <a:t>인벤토리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UI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가 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40px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만큼 올라오게 됨 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*ex2)</a:t>
            </a: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 smtClean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-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플레이어가 </a:t>
            </a:r>
            <a:r>
              <a:rPr lang="ko-KR" altLang="en-US" sz="900" dirty="0">
                <a:ea typeface="맑은 고딕" panose="020B0503020000020004" pitchFamily="50" charset="-127"/>
              </a:rPr>
              <a:t>하단 스크린에 위치하고 있는 경우</a:t>
            </a:r>
            <a:r>
              <a:rPr lang="en-US" altLang="ko-KR" sz="900" dirty="0"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ea typeface="맑은 고딕" panose="020B0503020000020004" pitchFamily="50" charset="-127"/>
              </a:rPr>
              <a:t>상단</a:t>
            </a:r>
            <a:r>
              <a:rPr lang="en-US" altLang="ko-KR" sz="900" dirty="0"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ea typeface="맑은 고딕" panose="020B0503020000020004" pitchFamily="50" charset="-127"/>
              </a:rPr>
              <a:t>하단 스크린 모두 올라온 </a:t>
            </a:r>
            <a:r>
              <a:rPr lang="en-US" altLang="ko-KR" sz="900" dirty="0">
                <a:ea typeface="맑은 고딕" panose="020B0503020000020004" pitchFamily="50" charset="-127"/>
              </a:rPr>
              <a:t>UI</a:t>
            </a:r>
            <a:r>
              <a:rPr lang="ko-KR" altLang="en-US" sz="900" dirty="0">
                <a:ea typeface="맑은 고딕" panose="020B0503020000020004" pitchFamily="50" charset="-127"/>
              </a:rPr>
              <a:t>만큼 위로 밀려나게 됨</a:t>
            </a:r>
            <a:endParaRPr lang="en-US" altLang="ko-KR" sz="900" dirty="0">
              <a:ea typeface="맑은 고딕" panose="020B0503020000020004" pitchFamily="50" charset="-127"/>
            </a:endParaRP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 smtClean="0">
                <a:ea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플레이어가 </a:t>
            </a:r>
            <a:r>
              <a:rPr lang="ko-KR" altLang="en-US" sz="900" dirty="0">
                <a:ea typeface="맑은 고딕" panose="020B0503020000020004" pitchFamily="50" charset="-127"/>
              </a:rPr>
              <a:t>상단 스크린에 위치하고 있는 경우</a:t>
            </a:r>
            <a:r>
              <a:rPr lang="en-US" altLang="ko-KR" sz="900" dirty="0"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ea typeface="맑은 고딕" panose="020B0503020000020004" pitchFamily="50" charset="-127"/>
              </a:rPr>
              <a:t>하단 </a:t>
            </a:r>
            <a:r>
              <a:rPr lang="ko-KR" altLang="en-US" sz="900" dirty="0" err="1">
                <a:ea typeface="맑은 고딕" panose="020B0503020000020004" pitchFamily="50" charset="-127"/>
              </a:rPr>
              <a:t>인벤토리</a:t>
            </a:r>
            <a:r>
              <a:rPr lang="ko-KR" altLang="en-US" sz="900" dirty="0"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ea typeface="맑은 고딕" panose="020B0503020000020004" pitchFamily="50" charset="-127"/>
              </a:rPr>
              <a:t>UI</a:t>
            </a:r>
            <a:r>
              <a:rPr lang="ko-KR" altLang="en-US" sz="900" dirty="0">
                <a:ea typeface="맑은 고딕" panose="020B0503020000020004" pitchFamily="50" charset="-127"/>
              </a:rPr>
              <a:t>가 올라오더라도 스크린이 밀려나지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않음</a:t>
            </a:r>
            <a:endParaRPr lang="en-US" altLang="ko-KR" sz="900" dirty="0">
              <a:ea typeface="맑은 고딕" panose="020B0503020000020004" pitchFamily="50" charset="-127"/>
            </a:endParaRP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-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플레이어가 </a:t>
            </a:r>
            <a:r>
              <a:rPr lang="ko-KR" altLang="en-US" sz="900" dirty="0">
                <a:ea typeface="맑은 고딕" panose="020B0503020000020004" pitchFamily="50" charset="-127"/>
              </a:rPr>
              <a:t>스크린 간에 이동</a:t>
            </a:r>
            <a:r>
              <a:rPr lang="en-US" altLang="ko-KR" sz="900" dirty="0"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ea typeface="맑은 고딕" panose="020B0503020000020004" pitchFamily="50" charset="-127"/>
              </a:rPr>
              <a:t>계단</a:t>
            </a:r>
            <a:r>
              <a:rPr lang="en-US" altLang="ko-KR" sz="900" dirty="0"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ea typeface="맑은 고딕" panose="020B0503020000020004" pitchFamily="50" charset="-127"/>
              </a:rPr>
              <a:t>문으로 이동</a:t>
            </a:r>
            <a:r>
              <a:rPr lang="en-US" altLang="ko-KR" sz="900" dirty="0"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ea typeface="맑은 고딕" panose="020B0503020000020004" pitchFamily="50" charset="-127"/>
              </a:rPr>
              <a:t>하고 있을 때는</a:t>
            </a:r>
            <a:r>
              <a:rPr lang="en-US" altLang="ko-KR" sz="900" dirty="0"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ea typeface="맑은 고딕" panose="020B0503020000020004" pitchFamily="50" charset="-127"/>
              </a:rPr>
              <a:t>하단 </a:t>
            </a:r>
            <a:r>
              <a:rPr lang="ko-KR" altLang="en-US" sz="900" dirty="0" err="1">
                <a:ea typeface="맑은 고딕" panose="020B0503020000020004" pitchFamily="50" charset="-127"/>
              </a:rPr>
              <a:t>인벤토리</a:t>
            </a:r>
            <a:r>
              <a:rPr lang="ko-KR" altLang="en-US" sz="900" dirty="0"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ea typeface="맑은 고딕" panose="020B0503020000020004" pitchFamily="50" charset="-127"/>
              </a:rPr>
              <a:t>UI</a:t>
            </a:r>
            <a:r>
              <a:rPr lang="ko-KR" altLang="en-US" sz="900" dirty="0">
                <a:ea typeface="맑은 고딕" panose="020B0503020000020004" pitchFamily="50" charset="-127"/>
              </a:rPr>
              <a:t>는 올릴 수 없음</a:t>
            </a:r>
            <a:endParaRPr lang="en-US" altLang="ko-KR" sz="900" dirty="0">
              <a:ea typeface="맑은 고딕" panose="020B0503020000020004" pitchFamily="50" charset="-127"/>
            </a:endParaRPr>
          </a:p>
          <a:p>
            <a:pPr marL="68616" lvl="1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 smtClean="0">
                <a:ea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하단 </a:t>
            </a:r>
            <a:r>
              <a:rPr lang="ko-KR" altLang="en-US" sz="900" dirty="0" err="1">
                <a:ea typeface="맑은 고딕" panose="020B0503020000020004" pitchFamily="50" charset="-127"/>
              </a:rPr>
              <a:t>인벤토리</a:t>
            </a:r>
            <a:r>
              <a:rPr lang="ko-KR" altLang="en-US" sz="900" dirty="0"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ea typeface="맑은 고딕" panose="020B0503020000020004" pitchFamily="50" charset="-127"/>
              </a:rPr>
              <a:t>UI</a:t>
            </a:r>
            <a:r>
              <a:rPr lang="ko-KR" altLang="en-US" sz="900" dirty="0">
                <a:ea typeface="맑은 고딕" panose="020B0503020000020004" pitchFamily="50" charset="-127"/>
              </a:rPr>
              <a:t>를 터치하는 순간부터 </a:t>
            </a:r>
            <a:r>
              <a:rPr lang="ko-KR" altLang="en-US" sz="900" dirty="0" err="1">
                <a:ea typeface="맑은 고딕" panose="020B0503020000020004" pitchFamily="50" charset="-127"/>
              </a:rPr>
              <a:t>인게임</a:t>
            </a:r>
            <a:r>
              <a:rPr lang="ko-KR" altLang="en-US" sz="900" dirty="0">
                <a:ea typeface="맑은 고딕" panose="020B0503020000020004" pitchFamily="50" charset="-127"/>
              </a:rPr>
              <a:t> 시간은 즉시 정지함</a:t>
            </a: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buFontTx/>
              <a:buChar char="-"/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r>
              <a:rPr lang="en-US" altLang="ko-KR" sz="900" dirty="0" smtClean="0">
                <a:ea typeface="맑은 고딕" panose="020B0503020000020004" pitchFamily="50" charset="-127"/>
              </a:rPr>
              <a:t>		</a:t>
            </a:r>
            <a:r>
              <a:rPr lang="ko-KR" altLang="en-US" sz="900" dirty="0" err="1" smtClean="0">
                <a:ea typeface="맑은 고딕" panose="020B0503020000020004" pitchFamily="50" charset="-127"/>
              </a:rPr>
              <a:t>인벤토리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ea typeface="맑은 고딕" panose="020B0503020000020004" pitchFamily="50" charset="-127"/>
              </a:rPr>
              <a:t>UI</a:t>
            </a:r>
            <a:r>
              <a:rPr lang="ko-KR" altLang="en-US" sz="900" dirty="0">
                <a:ea typeface="맑은 고딕" panose="020B0503020000020004" pitchFamily="50" charset="-127"/>
              </a:rPr>
              <a:t>가 열려 있는 동안에는 게임 시간이 일시적으로 정지하게 되며</a:t>
            </a:r>
            <a:r>
              <a:rPr lang="en-US" altLang="ko-KR" sz="900" dirty="0">
                <a:ea typeface="맑은 고딕" panose="020B0503020000020004" pitchFamily="50" charset="-127"/>
              </a:rPr>
              <a:t>, UI </a:t>
            </a:r>
            <a:r>
              <a:rPr lang="ko-KR" altLang="en-US" sz="900" dirty="0">
                <a:ea typeface="맑은 고딕" panose="020B0503020000020004" pitchFamily="50" charset="-127"/>
              </a:rPr>
              <a:t>레이어 가장 하단에 검은색 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패널</a:t>
            </a:r>
            <a:r>
              <a:rPr lang="en-US" altLang="ko-KR" sz="900" dirty="0">
                <a:ea typeface="맑은 고딕" panose="020B0503020000020004" pitchFamily="50" charset="-127"/>
              </a:rPr>
              <a:t/>
            </a:r>
            <a:br>
              <a:rPr lang="en-US" altLang="ko-KR" sz="900" dirty="0">
                <a:ea typeface="맑은 고딕" panose="020B0503020000020004" pitchFamily="50" charset="-127"/>
              </a:rPr>
            </a:br>
            <a:r>
              <a:rPr lang="en-US" altLang="ko-KR" sz="900" dirty="0" smtClean="0">
                <a:ea typeface="맑은 고딕" panose="020B0503020000020004" pitchFamily="50" charset="-127"/>
              </a:rPr>
              <a:t>		[</a:t>
            </a:r>
            <a:r>
              <a:rPr lang="ko-KR" altLang="en-US" sz="900" dirty="0">
                <a:ea typeface="맑은 고딕" panose="020B0503020000020004" pitchFamily="50" charset="-127"/>
              </a:rPr>
              <a:t>색상 블랙</a:t>
            </a:r>
            <a:r>
              <a:rPr lang="en-US" altLang="ko-KR" sz="900" dirty="0">
                <a:ea typeface="맑은 고딕" panose="020B0503020000020004" pitchFamily="50" charset="-127"/>
              </a:rPr>
              <a:t>(R/G/B</a:t>
            </a:r>
            <a:r>
              <a:rPr lang="ko-KR" altLang="en-US" sz="900" dirty="0">
                <a:ea typeface="맑은 고딕" panose="020B0503020000020004" pitchFamily="50" charset="-127"/>
              </a:rPr>
              <a:t>값 </a:t>
            </a:r>
            <a:r>
              <a:rPr lang="en-US" altLang="ko-KR" sz="900" dirty="0">
                <a:ea typeface="맑은 고딕" panose="020B0503020000020004" pitchFamily="50" charset="-127"/>
              </a:rPr>
              <a:t>0), A</a:t>
            </a:r>
            <a:r>
              <a:rPr lang="ko-KR" altLang="en-US" sz="900" dirty="0">
                <a:ea typeface="맑은 고딕" panose="020B0503020000020004" pitchFamily="50" charset="-127"/>
              </a:rPr>
              <a:t>값 </a:t>
            </a:r>
            <a:r>
              <a:rPr lang="en-US" altLang="ko-KR" sz="900" dirty="0">
                <a:ea typeface="맑은 고딕" panose="020B0503020000020004" pitchFamily="50" charset="-127"/>
              </a:rPr>
              <a:t>0~150. UI</a:t>
            </a:r>
            <a:r>
              <a:rPr lang="ko-KR" altLang="en-US" sz="900" dirty="0">
                <a:ea typeface="맑은 고딕" panose="020B0503020000020004" pitchFamily="50" charset="-127"/>
              </a:rPr>
              <a:t>가 올라오는 </a:t>
            </a:r>
            <a:r>
              <a:rPr lang="en-US" altLang="ko-KR" sz="900" dirty="0">
                <a:ea typeface="맑은 고딕" panose="020B0503020000020004" pitchFamily="50" charset="-127"/>
              </a:rPr>
              <a:t>0.5</a:t>
            </a:r>
            <a:r>
              <a:rPr lang="ko-KR" altLang="en-US" sz="900" dirty="0">
                <a:ea typeface="맑은 고딕" panose="020B0503020000020004" pitchFamily="50" charset="-127"/>
              </a:rPr>
              <a:t>초 동안 </a:t>
            </a:r>
            <a:r>
              <a:rPr lang="en-US" altLang="ko-KR" sz="900" dirty="0">
                <a:ea typeface="맑은 고딕" panose="020B0503020000020004" pitchFamily="50" charset="-127"/>
              </a:rPr>
              <a:t>A</a:t>
            </a:r>
            <a:r>
              <a:rPr lang="ko-KR" altLang="en-US" sz="900" dirty="0">
                <a:ea typeface="맑은 고딕" panose="020B0503020000020004" pitchFamily="50" charset="-127"/>
              </a:rPr>
              <a:t>값이 </a:t>
            </a:r>
            <a:r>
              <a:rPr lang="en-US" altLang="ko-KR" sz="900" dirty="0">
                <a:ea typeface="맑은 고딕" panose="020B0503020000020004" pitchFamily="50" charset="-127"/>
              </a:rPr>
              <a:t>150</a:t>
            </a:r>
            <a:r>
              <a:rPr lang="ko-KR" altLang="en-US" sz="900" dirty="0">
                <a:ea typeface="맑은 고딕" panose="020B0503020000020004" pitchFamily="50" charset="-127"/>
              </a:rPr>
              <a:t>으로 비례하여 서서히 상승</a:t>
            </a:r>
            <a:r>
              <a:rPr lang="en-US" altLang="ko-KR" sz="900" dirty="0">
                <a:ea typeface="맑은 고딕" panose="020B0503020000020004" pitchFamily="50" charset="-127"/>
              </a:rPr>
              <a:t>]</a:t>
            </a:r>
            <a:r>
              <a:rPr lang="ko-KR" altLang="en-US" sz="900" dirty="0">
                <a:ea typeface="맑은 고딕" panose="020B0503020000020004" pitchFamily="50" charset="-127"/>
              </a:rPr>
              <a:t>을 생성하여</a:t>
            </a:r>
            <a:r>
              <a:rPr lang="en-US" altLang="ko-KR" sz="900" dirty="0">
                <a:ea typeface="맑은 고딕" panose="020B0503020000020004" pitchFamily="50" charset="-127"/>
              </a:rPr>
              <a:t/>
            </a:r>
            <a:br>
              <a:rPr lang="en-US" altLang="ko-KR" sz="900" dirty="0">
                <a:ea typeface="맑은 고딕" panose="020B0503020000020004" pitchFamily="50" charset="-127"/>
              </a:rPr>
            </a:br>
            <a:r>
              <a:rPr lang="en-US" altLang="ko-KR" sz="900" dirty="0" smtClean="0">
                <a:ea typeface="맑은 고딕" panose="020B0503020000020004" pitchFamily="50" charset="-127"/>
              </a:rPr>
              <a:t>		</a:t>
            </a:r>
            <a:r>
              <a:rPr lang="ko-KR" altLang="en-US" sz="900" dirty="0" err="1" smtClean="0">
                <a:ea typeface="맑은 고딕" panose="020B0503020000020004" pitchFamily="50" charset="-127"/>
              </a:rPr>
              <a:t>인게임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ea typeface="맑은 고딕" panose="020B0503020000020004" pitchFamily="50" charset="-127"/>
              </a:rPr>
              <a:t>화면을 어둡게 가리는 형태가 됨 </a:t>
            </a:r>
            <a:r>
              <a:rPr lang="en-US" altLang="ko-KR" sz="900" dirty="0">
                <a:ea typeface="맑은 고딕" panose="020B0503020000020004" pitchFamily="50" charset="-127"/>
              </a:rPr>
              <a:t>*ex2)</a:t>
            </a:r>
          </a:p>
          <a:p>
            <a:pPr indent="-288000" defTabSz="180000">
              <a:lnSpc>
                <a:spcPct val="120000"/>
              </a:lnSpc>
              <a:tabLst>
                <a:tab pos="0" algn="l"/>
              </a:tabLst>
            </a:pPr>
            <a:endParaRPr lang="en-US" altLang="ko-KR" sz="900" dirty="0"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2.2.1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인게임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하단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인벤토리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UI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2.2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인게임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UI</a:t>
            </a:r>
          </a:p>
          <a:p>
            <a:pPr algn="r"/>
            <a:endParaRPr lang="ko-KR" altLang="en-US" sz="105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9329" t="38579" r="2879"/>
          <a:stretch/>
        </p:blipFill>
        <p:spPr>
          <a:xfrm>
            <a:off x="745473" y="1638108"/>
            <a:ext cx="3099461" cy="15751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79"/>
          <a:stretch/>
        </p:blipFill>
        <p:spPr>
          <a:xfrm>
            <a:off x="758338" y="2958590"/>
            <a:ext cx="3083078" cy="25133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5058" y="1228512"/>
            <a:ext cx="3643313" cy="409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016" y="1375478"/>
            <a:ext cx="4301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/>
              <a:t>ex1) </a:t>
            </a:r>
            <a:r>
              <a:rPr lang="en-US" altLang="ko-KR" sz="900" b="1" dirty="0"/>
              <a:t>UI</a:t>
            </a:r>
            <a:r>
              <a:rPr lang="ko-KR" altLang="en-US" sz="900" b="1" dirty="0"/>
              <a:t>가 올라오기 전 모습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766268" y="1260965"/>
            <a:ext cx="3539532" cy="1972714"/>
            <a:chOff x="6986528" y="3894323"/>
            <a:chExt cx="4857750" cy="272052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29329" t="50891" r="2879"/>
            <a:stretch/>
          </p:blipFill>
          <p:spPr>
            <a:xfrm>
              <a:off x="7505976" y="4381330"/>
              <a:ext cx="4132615" cy="16792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6986528" y="3894323"/>
              <a:ext cx="4857750" cy="546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3">
                <a:solidFill>
                  <a:schemeClr val="tx1"/>
                </a:solidFill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7505975" y="4381330"/>
              <a:ext cx="4132616" cy="2233522"/>
              <a:chOff x="7505975" y="4381330"/>
              <a:chExt cx="4132616" cy="2233522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505975" y="4381330"/>
                <a:ext cx="4132616" cy="1679247"/>
              </a:xfrm>
              <a:prstGeom prst="rect">
                <a:avLst/>
              </a:prstGeom>
              <a:solidFill>
                <a:srgbClr val="00000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3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5975" y="5707298"/>
                <a:ext cx="4132616" cy="907554"/>
              </a:xfrm>
              <a:prstGeom prst="rect">
                <a:avLst/>
              </a:prstGeom>
            </p:spPr>
          </p:pic>
        </p:grpSp>
      </p:grpSp>
      <p:sp>
        <p:nvSpPr>
          <p:cNvPr id="18" name="TextBox 17"/>
          <p:cNvSpPr txBox="1"/>
          <p:nvPr/>
        </p:nvSpPr>
        <p:spPr>
          <a:xfrm>
            <a:off x="4424029" y="1375478"/>
            <a:ext cx="43018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/>
              <a:t>ex2</a:t>
            </a:r>
            <a:r>
              <a:rPr lang="en-US" altLang="ko-KR" sz="900" b="1" dirty="0"/>
              <a:t>) UI</a:t>
            </a:r>
            <a:r>
              <a:rPr lang="ko-KR" altLang="en-US" sz="900" b="1" dirty="0"/>
              <a:t>가 올라온 후 모습</a:t>
            </a:r>
          </a:p>
        </p:txBody>
      </p:sp>
    </p:spTree>
    <p:extLst>
      <p:ext uri="{BB962C8B-B14F-4D97-AF65-F5344CB8AC3E}">
        <p14:creationId xmlns:p14="http://schemas.microsoft.com/office/powerpoint/2010/main" val="158903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195 L -0.00017 -0.081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00018 -0.071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2.2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인게임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UI</a:t>
            </a:r>
          </a:p>
          <a:p>
            <a:pPr algn="r"/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3378" y="475232"/>
            <a:ext cx="8928147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/>
              <a:t>· </a:t>
            </a:r>
            <a:r>
              <a:rPr lang="ko-KR" altLang="en-US" sz="900" b="1" dirty="0"/>
              <a:t>하단 </a:t>
            </a:r>
            <a:r>
              <a:rPr lang="ko-KR" altLang="en-US" sz="900" b="1" dirty="0" err="1"/>
              <a:t>인벤토리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UI </a:t>
            </a:r>
            <a:r>
              <a:rPr lang="ko-KR" altLang="en-US" sz="900" b="1" dirty="0"/>
              <a:t>작동 방식 </a:t>
            </a:r>
            <a:r>
              <a:rPr lang="en-US" altLang="ko-KR" sz="900" b="1" dirty="0"/>
              <a:t>– </a:t>
            </a:r>
            <a:r>
              <a:rPr lang="ko-KR" altLang="en-US" sz="900" b="1" dirty="0"/>
              <a:t>구성요소</a:t>
            </a:r>
            <a:endParaRPr lang="en-US" altLang="ko-KR" sz="900" b="1" dirty="0"/>
          </a:p>
          <a:p>
            <a:pPr defTabSz="180000">
              <a:lnSpc>
                <a:spcPct val="120000"/>
              </a:lnSpc>
            </a:pPr>
            <a:endParaRPr lang="en-US" altLang="ko-KR" sz="900" dirty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>
                <a:ea typeface="맑은 고딕" panose="020B0503020000020004" pitchFamily="50" charset="-127"/>
              </a:rPr>
              <a:t>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좌측의 </a:t>
            </a:r>
            <a:r>
              <a:rPr lang="ko-KR" altLang="en-US" sz="900" dirty="0">
                <a:ea typeface="맑은 고딕" panose="020B0503020000020004" pitchFamily="50" charset="-127"/>
              </a:rPr>
              <a:t>장착 및 </a:t>
            </a:r>
            <a:r>
              <a:rPr lang="ko-KR" altLang="en-US" sz="900" dirty="0" err="1">
                <a:ea typeface="맑은 고딕" panose="020B0503020000020004" pitchFamily="50" charset="-127"/>
              </a:rPr>
              <a:t>액티브형</a:t>
            </a:r>
            <a:r>
              <a:rPr lang="ko-KR" altLang="en-US" sz="900" dirty="0">
                <a:ea typeface="맑은 고딕" panose="020B0503020000020004" pitchFamily="50" charset="-127"/>
              </a:rPr>
              <a:t> 아이템 최대 </a:t>
            </a:r>
            <a:r>
              <a:rPr lang="en-US" altLang="ko-KR" sz="900" dirty="0"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ea typeface="맑은 고딕" panose="020B0503020000020004" pitchFamily="50" charset="-127"/>
              </a:rPr>
              <a:t>개</a:t>
            </a:r>
            <a:r>
              <a:rPr lang="en-US" altLang="ko-KR" sz="900" dirty="0"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ea typeface="맑은 고딕" panose="020B0503020000020004" pitchFamily="50" charset="-127"/>
              </a:rPr>
              <a:t>각 </a:t>
            </a:r>
            <a:r>
              <a:rPr lang="en-US" altLang="ko-KR" sz="900" dirty="0">
                <a:ea typeface="맑은 고딕" panose="020B0503020000020004" pitchFamily="50" charset="-127"/>
              </a:rPr>
              <a:t>106px)</a:t>
            </a:r>
            <a:r>
              <a:rPr lang="ko-KR" altLang="en-US" sz="900" dirty="0"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ea typeface="맑은 고딕" panose="020B0503020000020004" pitchFamily="50" charset="-127"/>
              </a:rPr>
              <a:t> 우측의 </a:t>
            </a:r>
            <a:r>
              <a:rPr lang="ko-KR" altLang="en-US" sz="900" dirty="0" err="1">
                <a:ea typeface="맑은 고딕" panose="020B0503020000020004" pitchFamily="50" charset="-127"/>
              </a:rPr>
              <a:t>패시브형</a:t>
            </a:r>
            <a:r>
              <a:rPr lang="ko-KR" altLang="en-US" sz="900" dirty="0">
                <a:ea typeface="맑은 고딕" panose="020B0503020000020004" pitchFamily="50" charset="-127"/>
              </a:rPr>
              <a:t> 아이템 최대 </a:t>
            </a:r>
            <a:r>
              <a:rPr lang="en-US" altLang="ko-KR" sz="900" dirty="0"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ea typeface="맑은 고딕" panose="020B0503020000020004" pitchFamily="50" charset="-127"/>
              </a:rPr>
              <a:t>개</a:t>
            </a:r>
            <a:r>
              <a:rPr lang="en-US" altLang="ko-KR" sz="900" dirty="0"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ea typeface="맑은 고딕" panose="020B0503020000020004" pitchFamily="50" charset="-127"/>
              </a:rPr>
              <a:t>각 </a:t>
            </a:r>
            <a:r>
              <a:rPr lang="en-US" altLang="ko-KR" sz="900" dirty="0">
                <a:ea typeface="맑은 고딕" panose="020B0503020000020004" pitchFamily="50" charset="-127"/>
              </a:rPr>
              <a:t>80px)</a:t>
            </a:r>
            <a:r>
              <a:rPr lang="ko-KR" altLang="en-US" sz="900" dirty="0"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ea typeface="맑은 고딕" panose="020B0503020000020004" pitchFamily="50" charset="-127"/>
              </a:rPr>
              <a:t>+ </a:t>
            </a:r>
            <a:r>
              <a:rPr lang="ko-KR" altLang="en-US" sz="900" dirty="0">
                <a:ea typeface="맑은 고딕" panose="020B0503020000020004" pitchFamily="50" charset="-127"/>
              </a:rPr>
              <a:t>수첩</a:t>
            </a:r>
            <a:r>
              <a:rPr lang="en-US" altLang="ko-KR" sz="900" dirty="0">
                <a:ea typeface="맑은 고딕" panose="020B0503020000020004" pitchFamily="50" charset="-127"/>
              </a:rPr>
              <a:t>(</a:t>
            </a:r>
            <a:r>
              <a:rPr lang="ko-KR" altLang="en-US" sz="900" dirty="0" err="1">
                <a:ea typeface="맑은 고딕" panose="020B0503020000020004" pitchFamily="50" charset="-127"/>
              </a:rPr>
              <a:t>인게임</a:t>
            </a:r>
            <a:r>
              <a:rPr lang="ko-KR" altLang="en-US" sz="900" dirty="0">
                <a:ea typeface="맑은 고딕" panose="020B0503020000020004" pitchFamily="50" charset="-127"/>
              </a:rPr>
              <a:t> 메뉴</a:t>
            </a:r>
            <a:r>
              <a:rPr lang="en-US" altLang="ko-KR" sz="900" dirty="0"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ea typeface="맑은 고딕" panose="020B0503020000020004" pitchFamily="50" charset="-127"/>
              </a:rPr>
              <a:t>로 구성</a:t>
            </a: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 smtClean="0">
              <a:ea typeface="맑은 고딕" panose="020B0503020000020004" pitchFamily="50" charset="-127"/>
            </a:endParaRPr>
          </a:p>
          <a:p>
            <a:pPr defTabSz="180000">
              <a:lnSpc>
                <a:spcPct val="120000"/>
              </a:lnSpc>
            </a:pPr>
            <a:endParaRPr lang="en-US" altLang="ko-KR" sz="900" dirty="0">
              <a:ea typeface="맑은 고딕" panose="020B0503020000020004" pitchFamily="50" charset="-127"/>
            </a:endParaRPr>
          </a:p>
          <a:p>
            <a:pPr marL="0" lvl="1" defTabSz="180000">
              <a:lnSpc>
                <a:spcPct val="120000"/>
              </a:lnSpc>
            </a:pPr>
            <a:r>
              <a:rPr lang="en-US" altLang="ko-KR" sz="900" dirty="0" smtClean="0">
                <a:ea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게임 </a:t>
            </a:r>
            <a:r>
              <a:rPr lang="ko-KR" altLang="en-US" sz="900" dirty="0">
                <a:ea typeface="맑은 고딕" panose="020B0503020000020004" pitchFamily="50" charset="-127"/>
              </a:rPr>
              <a:t>내에서 최대 개수 이상의 아이템을 장착하는 경우는 없도록 디자인 됨 </a:t>
            </a:r>
            <a:r>
              <a:rPr lang="en-US" altLang="ko-KR" sz="900" dirty="0"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ea typeface="맑은 고딕" panose="020B0503020000020004" pitchFamily="50" charset="-127"/>
              </a:rPr>
              <a:t>즉</a:t>
            </a:r>
            <a:r>
              <a:rPr lang="en-US" altLang="ko-KR" sz="900" dirty="0"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ea typeface="맑은 고딕" panose="020B0503020000020004" pitchFamily="50" charset="-127"/>
              </a:rPr>
              <a:t>모든 아이템은 다 획득 가능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)</a:t>
            </a:r>
          </a:p>
          <a:p>
            <a:pPr marL="0" lvl="1" defTabSz="180000">
              <a:lnSpc>
                <a:spcPct val="120000"/>
              </a:lnSpc>
            </a:pPr>
            <a:r>
              <a:rPr lang="en-US" altLang="ko-KR" sz="900" dirty="0" smtClean="0">
                <a:ea typeface="맑은 고딕" panose="020B0503020000020004" pitchFamily="50" charset="-127"/>
              </a:rPr>
              <a:t>	-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아이템을 </a:t>
            </a:r>
            <a:r>
              <a:rPr lang="ko-KR" altLang="en-US" sz="900" dirty="0">
                <a:ea typeface="맑은 고딕" panose="020B0503020000020004" pitchFamily="50" charset="-127"/>
              </a:rPr>
              <a:t>사용하더라도 사라지지 않으며</a:t>
            </a:r>
            <a:r>
              <a:rPr lang="en-US" altLang="ko-KR" sz="900" dirty="0"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ea typeface="맑은 고딕" panose="020B0503020000020004" pitchFamily="50" charset="-127"/>
              </a:rPr>
              <a:t>다음 챕터로 넘어가기 이전에는 획득한 아이템들은 유지</a:t>
            </a:r>
            <a:endParaRPr lang="en-US" altLang="ko-KR" sz="900" dirty="0">
              <a:ea typeface="맑은 고딕" panose="020B0503020000020004" pitchFamily="50" charset="-127"/>
            </a:endParaRPr>
          </a:p>
          <a:p>
            <a:pPr marL="0" lvl="1" defTabSz="180000">
              <a:lnSpc>
                <a:spcPct val="120000"/>
              </a:lnSpc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-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장착 </a:t>
            </a:r>
            <a:r>
              <a:rPr lang="ko-KR" altLang="en-US" sz="900" dirty="0">
                <a:ea typeface="맑은 고딕" panose="020B0503020000020004" pitchFamily="50" charset="-127"/>
              </a:rPr>
              <a:t>및 </a:t>
            </a:r>
            <a:r>
              <a:rPr lang="ko-KR" altLang="en-US" sz="900" dirty="0" err="1">
                <a:ea typeface="맑은 고딕" panose="020B0503020000020004" pitchFamily="50" charset="-127"/>
              </a:rPr>
              <a:t>액티브형</a:t>
            </a:r>
            <a:r>
              <a:rPr lang="ko-KR" altLang="en-US" sz="900" dirty="0">
                <a:ea typeface="맑은 고딕" panose="020B0503020000020004" pitchFamily="50" charset="-127"/>
              </a:rPr>
              <a:t> 아이템은 얻는 순서대로 좌측부터 표시가 되지만</a:t>
            </a:r>
            <a:r>
              <a:rPr lang="en-US" altLang="ko-KR" sz="900" dirty="0"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ea typeface="맑은 고딕" panose="020B0503020000020004" pitchFamily="50" charset="-127"/>
              </a:rPr>
              <a:t>예외로 </a:t>
            </a:r>
            <a:r>
              <a:rPr lang="ko-KR" altLang="en-US" sz="900" dirty="0" err="1">
                <a:ea typeface="맑은 고딕" panose="020B0503020000020004" pitchFamily="50" charset="-127"/>
              </a:rPr>
              <a:t>장착형은</a:t>
            </a:r>
            <a:r>
              <a:rPr lang="ko-KR" altLang="en-US" sz="900" dirty="0">
                <a:ea typeface="맑은 고딕" panose="020B0503020000020004" pitchFamily="50" charset="-127"/>
              </a:rPr>
              <a:t> 가장 좌측에 고정</a:t>
            </a:r>
            <a:endParaRPr lang="en-US" altLang="ko-KR" sz="900" dirty="0">
              <a:ea typeface="맑은 고딕" panose="020B0503020000020004" pitchFamily="50" charset="-127"/>
            </a:endParaRPr>
          </a:p>
          <a:p>
            <a:pPr marL="0" lvl="1" defTabSz="180000">
              <a:lnSpc>
                <a:spcPct val="120000"/>
              </a:lnSpc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-	</a:t>
            </a:r>
            <a:r>
              <a:rPr lang="ko-KR" altLang="en-US" sz="900" dirty="0" err="1" smtClean="0">
                <a:ea typeface="맑은 고딕" panose="020B0503020000020004" pitchFamily="50" charset="-127"/>
              </a:rPr>
              <a:t>패시브형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ea typeface="맑은 고딕" panose="020B0503020000020004" pitchFamily="50" charset="-127"/>
              </a:rPr>
              <a:t>아이템은 얻는 순서대로 우측부터 표시가 되지만</a:t>
            </a:r>
            <a:r>
              <a:rPr lang="en-US" altLang="ko-KR" sz="900" dirty="0"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ea typeface="맑은 고딕" panose="020B0503020000020004" pitchFamily="50" charset="-127"/>
              </a:rPr>
              <a:t>항상 있는 </a:t>
            </a:r>
            <a:r>
              <a:rPr lang="en-US" altLang="ko-KR" sz="900" dirty="0">
                <a:ea typeface="맑은 고딕" panose="020B0503020000020004" pitchFamily="50" charset="-127"/>
              </a:rPr>
              <a:t>UI</a:t>
            </a:r>
            <a:r>
              <a:rPr lang="ko-KR" altLang="en-US" sz="900" dirty="0">
                <a:ea typeface="맑은 고딕" panose="020B0503020000020004" pitchFamily="50" charset="-127"/>
              </a:rPr>
              <a:t>인 수첩</a:t>
            </a:r>
            <a:r>
              <a:rPr lang="en-US" altLang="ko-KR" sz="900" dirty="0">
                <a:ea typeface="맑은 고딕" panose="020B0503020000020004" pitchFamily="50" charset="-127"/>
              </a:rPr>
              <a:t>(</a:t>
            </a:r>
            <a:r>
              <a:rPr lang="ko-KR" altLang="en-US" sz="900" dirty="0" err="1">
                <a:ea typeface="맑은 고딕" panose="020B0503020000020004" pitchFamily="50" charset="-127"/>
              </a:rPr>
              <a:t>인게임</a:t>
            </a:r>
            <a:r>
              <a:rPr lang="ko-KR" altLang="en-US" sz="900" dirty="0">
                <a:ea typeface="맑은 고딕" panose="020B0503020000020004" pitchFamily="50" charset="-127"/>
              </a:rPr>
              <a:t> 메뉴</a:t>
            </a:r>
            <a:r>
              <a:rPr lang="en-US" altLang="ko-KR" sz="900" dirty="0"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ea typeface="맑은 고딕" panose="020B0503020000020004" pitchFamily="50" charset="-127"/>
              </a:rPr>
              <a:t>는 가장 우측에 고정</a:t>
            </a:r>
            <a:endParaRPr lang="en-US" altLang="ko-KR" sz="900" dirty="0">
              <a:ea typeface="맑은 고딕" panose="020B0503020000020004" pitchFamily="50" charset="-127"/>
            </a:endParaRPr>
          </a:p>
          <a:p>
            <a:pPr marL="0" lvl="1" defTabSz="180000">
              <a:lnSpc>
                <a:spcPct val="120000"/>
              </a:lnSpc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-	</a:t>
            </a:r>
            <a:r>
              <a:rPr lang="ko-KR" altLang="en-US" sz="900" dirty="0" err="1" smtClean="0">
                <a:ea typeface="맑은 고딕" panose="020B0503020000020004" pitchFamily="50" charset="-127"/>
              </a:rPr>
              <a:t>모바일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ea typeface="맑은 고딕" panose="020B0503020000020004" pitchFamily="50" charset="-127"/>
              </a:rPr>
              <a:t>환경의 다른 해상도</a:t>
            </a:r>
            <a:r>
              <a:rPr lang="en-US" altLang="ko-KR" sz="900" dirty="0">
                <a:ea typeface="맑은 고딕" panose="020B0503020000020004" pitchFamily="50" charset="-127"/>
              </a:rPr>
              <a:t>(16:9, 18:9, 18.5:9 </a:t>
            </a:r>
            <a:r>
              <a:rPr lang="ko-KR" altLang="en-US" sz="900" dirty="0">
                <a:ea typeface="맑은 고딕" panose="020B0503020000020004" pitchFamily="50" charset="-127"/>
              </a:rPr>
              <a:t>등</a:t>
            </a:r>
            <a:r>
              <a:rPr lang="en-US" altLang="ko-KR" sz="900" dirty="0"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ea typeface="맑은 고딕" panose="020B0503020000020004" pitchFamily="50" charset="-127"/>
              </a:rPr>
              <a:t>를 고려하여</a:t>
            </a:r>
            <a:r>
              <a:rPr lang="en-US" altLang="ko-KR" sz="900" dirty="0"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ea typeface="맑은 고딕" panose="020B0503020000020004" pitchFamily="50" charset="-127"/>
              </a:rPr>
              <a:t>좌측의 아이템들은 </a:t>
            </a:r>
            <a:r>
              <a:rPr lang="ko-KR" altLang="en-US" sz="900" dirty="0" err="1">
                <a:ea typeface="맑은 고딕" panose="020B0503020000020004" pitchFamily="50" charset="-127"/>
              </a:rPr>
              <a:t>좌하단</a:t>
            </a:r>
            <a:r>
              <a:rPr lang="en-US" altLang="ko-KR" sz="900" dirty="0"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ea typeface="맑은 고딕" panose="020B0503020000020004" pitchFamily="50" charset="-127"/>
              </a:rPr>
              <a:t>우측의 아이템은 </a:t>
            </a:r>
            <a:r>
              <a:rPr lang="ko-KR" altLang="en-US" sz="900" dirty="0" err="1">
                <a:ea typeface="맑은 고딕" panose="020B0503020000020004" pitchFamily="50" charset="-127"/>
              </a:rPr>
              <a:t>우하단에</a:t>
            </a:r>
            <a:r>
              <a:rPr lang="ko-KR" altLang="en-US" sz="900" dirty="0">
                <a:ea typeface="맑은 고딕" panose="020B0503020000020004" pitchFamily="50" charset="-127"/>
              </a:rPr>
              <a:t> 고정</a:t>
            </a:r>
            <a:endParaRPr lang="en-US" altLang="ko-KR" sz="900" dirty="0">
              <a:ea typeface="맑은 고딕" panose="020B0503020000020004" pitchFamily="50" charset="-127"/>
            </a:endParaRPr>
          </a:p>
          <a:p>
            <a:pPr marL="0" lvl="1" defTabSz="180000">
              <a:lnSpc>
                <a:spcPct val="120000"/>
              </a:lnSpc>
            </a:pPr>
            <a:r>
              <a:rPr lang="en-US" altLang="ko-KR" sz="900" dirty="0">
                <a:ea typeface="맑은 고딕" panose="020B0503020000020004" pitchFamily="50" charset="-127"/>
              </a:rPr>
              <a:t>	</a:t>
            </a:r>
            <a:r>
              <a:rPr lang="en-US" altLang="ko-KR" sz="900" dirty="0" smtClean="0">
                <a:ea typeface="맑은 고딕" panose="020B0503020000020004" pitchFamily="50" charset="-127"/>
              </a:rPr>
              <a:t>-	</a:t>
            </a:r>
            <a:r>
              <a:rPr lang="ko-KR" altLang="en-US" sz="900" dirty="0" smtClean="0">
                <a:ea typeface="맑은 고딕" panose="020B0503020000020004" pitchFamily="50" charset="-127"/>
              </a:rPr>
              <a:t>수첩</a:t>
            </a:r>
            <a:r>
              <a:rPr lang="en-US" altLang="ko-KR" sz="900" dirty="0">
                <a:ea typeface="맑은 고딕" panose="020B0503020000020004" pitchFamily="50" charset="-127"/>
              </a:rPr>
              <a:t>(</a:t>
            </a:r>
            <a:r>
              <a:rPr lang="ko-KR" altLang="en-US" sz="900" dirty="0" err="1">
                <a:ea typeface="맑은 고딕" panose="020B0503020000020004" pitchFamily="50" charset="-127"/>
              </a:rPr>
              <a:t>인게임</a:t>
            </a:r>
            <a:r>
              <a:rPr lang="ko-KR" altLang="en-US" sz="900" dirty="0">
                <a:ea typeface="맑은 고딕" panose="020B0503020000020004" pitchFamily="50" charset="-127"/>
              </a:rPr>
              <a:t> 메뉴</a:t>
            </a:r>
            <a:r>
              <a:rPr lang="en-US" altLang="ko-KR" sz="900" dirty="0"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ea typeface="맑은 고딕" panose="020B0503020000020004" pitchFamily="50" charset="-127"/>
              </a:rPr>
              <a:t>는 유일하게 </a:t>
            </a:r>
            <a:r>
              <a:rPr lang="en-US" altLang="ko-KR" sz="900" dirty="0" err="1">
                <a:ea typeface="맑은 고딕" panose="020B0503020000020004" pitchFamily="50" charset="-127"/>
              </a:rPr>
              <a:t>KeyDown</a:t>
            </a:r>
            <a:r>
              <a:rPr lang="en-US" altLang="ko-KR" sz="900" dirty="0"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ea typeface="맑은 고딕" panose="020B0503020000020004" pitchFamily="50" charset="-127"/>
              </a:rPr>
              <a:t>방식으로 작동함</a:t>
            </a:r>
            <a:endParaRPr lang="en-US" altLang="ko-KR" sz="900" dirty="0"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74" y="1358891"/>
            <a:ext cx="3779597" cy="2128316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4457075" y="3565937"/>
            <a:ext cx="633400" cy="23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5109072" y="3558928"/>
            <a:ext cx="633400" cy="23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761068" y="3561264"/>
            <a:ext cx="633400" cy="23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6436119" y="3558928"/>
            <a:ext cx="436022" cy="2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6886489" y="3558928"/>
            <a:ext cx="436022" cy="2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7336858" y="3558928"/>
            <a:ext cx="436022" cy="2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7772881" y="3558928"/>
            <a:ext cx="436022" cy="2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99500" y="3598441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106px</a:t>
            </a:r>
            <a:endParaRPr lang="ko-KR" altLang="en-US" sz="1050" dirty="0"/>
          </a:p>
        </p:txBody>
      </p:sp>
      <p:sp>
        <p:nvSpPr>
          <p:cNvPr id="30" name="TextBox 29"/>
          <p:cNvSpPr txBox="1"/>
          <p:nvPr/>
        </p:nvSpPr>
        <p:spPr>
          <a:xfrm>
            <a:off x="5151497" y="3598441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106px</a:t>
            </a:r>
            <a:endParaRPr lang="ko-KR" altLang="en-US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5820896" y="3600089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106px</a:t>
            </a:r>
            <a:endParaRPr lang="ko-KR" altLang="en-US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6416723" y="3598441"/>
            <a:ext cx="4748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80px</a:t>
            </a:r>
            <a:endParaRPr lang="ko-KR" altLang="en-US" sz="1050" dirty="0"/>
          </a:p>
        </p:txBody>
      </p:sp>
      <p:sp>
        <p:nvSpPr>
          <p:cNvPr id="33" name="TextBox 32"/>
          <p:cNvSpPr txBox="1"/>
          <p:nvPr/>
        </p:nvSpPr>
        <p:spPr>
          <a:xfrm>
            <a:off x="6870671" y="3600089"/>
            <a:ext cx="4748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80px</a:t>
            </a:r>
            <a:endParaRPr lang="ko-KR" altLang="en-US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7324619" y="3598441"/>
            <a:ext cx="4748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80px</a:t>
            </a:r>
            <a:endParaRPr lang="ko-KR" alt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7783728" y="3600089"/>
            <a:ext cx="4748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80px</a:t>
            </a:r>
            <a:endParaRPr lang="ko-KR" altLang="en-US" sz="1050" dirty="0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4369324" y="3093418"/>
            <a:ext cx="1178" cy="393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86578" y="3093418"/>
            <a:ext cx="8066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60px</a:t>
            </a:r>
            <a:br>
              <a:rPr lang="en-US" altLang="ko-KR" sz="1050" dirty="0"/>
            </a:br>
            <a:r>
              <a:rPr lang="en-US" altLang="ko-KR" sz="1050" dirty="0"/>
              <a:t>(</a:t>
            </a:r>
            <a:r>
              <a:rPr lang="ko-KR" altLang="en-US" sz="1050" dirty="0" err="1"/>
              <a:t>버튼크기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96" y="2768625"/>
            <a:ext cx="634578" cy="72523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729494" y="3131241"/>
            <a:ext cx="522794" cy="25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3" dirty="0"/>
              <a:t>수첩</a:t>
            </a:r>
          </a:p>
        </p:txBody>
      </p:sp>
      <p:sp>
        <p:nvSpPr>
          <p:cNvPr id="40" name="위로 굽은 화살표 39"/>
          <p:cNvSpPr/>
          <p:nvPr/>
        </p:nvSpPr>
        <p:spPr>
          <a:xfrm flipH="1">
            <a:off x="3950289" y="2725844"/>
            <a:ext cx="565610" cy="2844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40129" y="1994659"/>
            <a:ext cx="323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아이템 아이콘을 누르고 있거나</a:t>
            </a:r>
            <a:r>
              <a:rPr lang="en-US" altLang="ko-KR" sz="900" dirty="0"/>
              <a:t>,</a:t>
            </a:r>
            <a:br>
              <a:rPr lang="en-US" altLang="ko-KR" sz="900" dirty="0"/>
            </a:br>
            <a:r>
              <a:rPr lang="ko-KR" altLang="en-US" sz="900" dirty="0" err="1"/>
              <a:t>액티브형</a:t>
            </a:r>
            <a:r>
              <a:rPr lang="ko-KR" altLang="en-US" sz="900" dirty="0"/>
              <a:t> 아이템 한정으로 사용 중이면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ko-KR" altLang="en-US" sz="900" dirty="0"/>
              <a:t>아이템 아이콘 전체 노출</a:t>
            </a:r>
            <a:r>
              <a:rPr lang="en-US" altLang="ko-KR" sz="900" dirty="0"/>
              <a:t>.</a:t>
            </a:r>
          </a:p>
          <a:p>
            <a:pPr algn="ctr"/>
            <a:r>
              <a:rPr lang="ko-KR" altLang="en-US" sz="900" dirty="0"/>
              <a:t>아닌 경우 벨트 위로 </a:t>
            </a:r>
            <a:r>
              <a:rPr lang="en-US" altLang="ko-KR" sz="900" dirty="0"/>
              <a:t>10px </a:t>
            </a:r>
            <a:r>
              <a:rPr lang="ko-KR" altLang="en-US" sz="900" dirty="0"/>
              <a:t>만큼만 보이도록 위로 노출</a:t>
            </a:r>
            <a:endParaRPr lang="en-US" altLang="ko-KR" sz="900" dirty="0"/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2.2.1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인게임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하단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인벤토리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UI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0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2.2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인게임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UI</a:t>
            </a:r>
          </a:p>
          <a:p>
            <a:pPr algn="r"/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3378" y="475232"/>
            <a:ext cx="8928147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 smtClean="0"/>
              <a:t>· </a:t>
            </a:r>
            <a:r>
              <a:rPr lang="ko-KR" altLang="en-US" sz="900" b="1" dirty="0" smtClean="0"/>
              <a:t>하단 </a:t>
            </a:r>
            <a:r>
              <a:rPr lang="ko-KR" altLang="en-US" sz="900" b="1" dirty="0" err="1"/>
              <a:t>인벤토리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UI </a:t>
            </a:r>
            <a:r>
              <a:rPr lang="ko-KR" altLang="en-US" sz="900" b="1" dirty="0"/>
              <a:t>작동 방식 </a:t>
            </a:r>
            <a:r>
              <a:rPr lang="en-US" altLang="ko-KR" sz="900" b="1" dirty="0"/>
              <a:t>– </a:t>
            </a:r>
            <a:r>
              <a:rPr lang="ko-KR" altLang="en-US" sz="900" b="1" dirty="0"/>
              <a:t>아이템 </a:t>
            </a:r>
            <a:r>
              <a:rPr lang="ko-KR" altLang="en-US" sz="900" b="1" dirty="0" err="1"/>
              <a:t>설명창</a:t>
            </a:r>
            <a:endParaRPr lang="ko-KR" altLang="en-US" sz="900" b="1" dirty="0"/>
          </a:p>
          <a:p>
            <a:pPr defTabSz="180000">
              <a:lnSpc>
                <a:spcPct val="120000"/>
              </a:lnSpc>
            </a:pPr>
            <a:endParaRPr lang="ko-KR" altLang="en-US" sz="900" dirty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아이템 </a:t>
            </a:r>
            <a:r>
              <a:rPr lang="ko-KR" altLang="en-US" sz="900" dirty="0"/>
              <a:t>아이콘을 터치하고 있는 중에는 화면 </a:t>
            </a:r>
            <a:r>
              <a:rPr lang="ko-KR" altLang="en-US" sz="900" dirty="0" err="1"/>
              <a:t>정중앙에</a:t>
            </a:r>
            <a:r>
              <a:rPr lang="ko-KR" altLang="en-US" sz="900" dirty="0"/>
              <a:t> 가로</a:t>
            </a:r>
            <a:r>
              <a:rPr lang="en-US" altLang="ko-KR" sz="900" dirty="0"/>
              <a:t>400px </a:t>
            </a:r>
            <a:r>
              <a:rPr lang="ko-KR" altLang="en-US" sz="900" dirty="0"/>
              <a:t>세로</a:t>
            </a:r>
            <a:r>
              <a:rPr lang="en-US" altLang="ko-KR" sz="900" dirty="0"/>
              <a:t>140px</a:t>
            </a:r>
            <a:r>
              <a:rPr lang="ko-KR" altLang="en-US" sz="900" dirty="0"/>
              <a:t>의 검은색 패널</a:t>
            </a:r>
            <a:r>
              <a:rPr lang="en-US" altLang="ko-KR" sz="900" dirty="0"/>
              <a:t>(a</a:t>
            </a:r>
            <a:r>
              <a:rPr lang="ko-KR" altLang="en-US" sz="900" dirty="0"/>
              <a:t>값 </a:t>
            </a:r>
            <a:r>
              <a:rPr lang="en-US" altLang="ko-KR" sz="900" dirty="0"/>
              <a:t>230, </a:t>
            </a:r>
            <a:r>
              <a:rPr lang="ko-KR" altLang="en-US" sz="900" dirty="0"/>
              <a:t>투명도 약 </a:t>
            </a:r>
            <a:r>
              <a:rPr lang="en-US" altLang="ko-KR" sz="900" dirty="0"/>
              <a:t>10%)</a:t>
            </a:r>
            <a:r>
              <a:rPr lang="ko-KR" altLang="en-US" sz="900" dirty="0"/>
              <a:t>형 </a:t>
            </a:r>
            <a:r>
              <a:rPr lang="ko-KR" altLang="en-US" sz="900" dirty="0" err="1"/>
              <a:t>설명창</a:t>
            </a:r>
            <a:r>
              <a:rPr lang="ko-KR" altLang="en-US" sz="900" dirty="0"/>
              <a:t> </a:t>
            </a:r>
            <a:r>
              <a:rPr lang="en-US" altLang="ko-KR" sz="900" dirty="0"/>
              <a:t>UI</a:t>
            </a:r>
            <a:r>
              <a:rPr lang="ko-KR" altLang="en-US" sz="900" dirty="0"/>
              <a:t>가 노출됨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아이템 </a:t>
            </a:r>
            <a:r>
              <a:rPr lang="ko-KR" altLang="en-US" sz="900" dirty="0"/>
              <a:t>아이콘을 터치하고 있으면</a:t>
            </a:r>
            <a:r>
              <a:rPr lang="en-US" altLang="ko-KR" sz="900" dirty="0"/>
              <a:t>, 0.3</a:t>
            </a:r>
            <a:r>
              <a:rPr lang="ko-KR" altLang="en-US" sz="900" dirty="0"/>
              <a:t>초 만에 아이템 아이콘은 모두 노출되는 지점까지 서서히 위로 이동하게 됨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아이템 </a:t>
            </a:r>
            <a:r>
              <a:rPr lang="ko-KR" altLang="en-US" sz="900" dirty="0"/>
              <a:t>아이콘 터치를 땐 지점</a:t>
            </a:r>
            <a:r>
              <a:rPr lang="en-US" altLang="ko-KR" sz="900" dirty="0"/>
              <a:t>(</a:t>
            </a:r>
            <a:r>
              <a:rPr lang="en-US" altLang="ko-KR" sz="900" dirty="0" err="1"/>
              <a:t>KeyDown</a:t>
            </a:r>
            <a:r>
              <a:rPr lang="en-US" altLang="ko-KR" sz="900" dirty="0"/>
              <a:t>)</a:t>
            </a:r>
            <a:r>
              <a:rPr lang="ko-KR" altLang="en-US" sz="900" dirty="0"/>
              <a:t>이 해당 아이콘 버튼의 밖인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아이템을 선택하지 않은 것으로 간주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아이템 </a:t>
            </a:r>
            <a:r>
              <a:rPr lang="ko-KR" altLang="en-US" sz="900" dirty="0"/>
              <a:t>아이콘 터치를 땐 지점</a:t>
            </a:r>
            <a:r>
              <a:rPr lang="en-US" altLang="ko-KR" sz="900" dirty="0"/>
              <a:t>(</a:t>
            </a:r>
            <a:r>
              <a:rPr lang="en-US" altLang="ko-KR" sz="900" dirty="0" err="1"/>
              <a:t>KeyDown</a:t>
            </a:r>
            <a:r>
              <a:rPr lang="en-US" altLang="ko-KR" sz="900" dirty="0"/>
              <a:t>) </a:t>
            </a:r>
            <a:r>
              <a:rPr lang="ko-KR" altLang="en-US" sz="900" dirty="0"/>
              <a:t>이 해당 아이콘 버튼의 안인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아이템을 선택한 것으로 간주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사용 </a:t>
            </a:r>
            <a:r>
              <a:rPr lang="ko-KR" altLang="en-US" sz="900" dirty="0"/>
              <a:t>중인 아이템을 선택한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아이템은 사용하지 않는 상태가 됨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사용 </a:t>
            </a:r>
            <a:r>
              <a:rPr lang="ko-KR" altLang="en-US" sz="900" dirty="0"/>
              <a:t>중이지 않는 아이템을 선택한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아이템을 사용하는 상태가 됨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smtClean="0"/>
              <a:t>아이템 </a:t>
            </a:r>
            <a:r>
              <a:rPr lang="ko-KR" altLang="en-US" sz="900" dirty="0"/>
              <a:t>아이콘 터치를 때면 다시 사용 중인 경우</a:t>
            </a:r>
            <a:r>
              <a:rPr lang="en-US" altLang="ko-KR" sz="900" dirty="0"/>
              <a:t>/</a:t>
            </a:r>
            <a:r>
              <a:rPr lang="ko-KR" altLang="en-US" sz="900" dirty="0"/>
              <a:t>비사용 중인 경우에 따라서 각각 </a:t>
            </a:r>
            <a:r>
              <a:rPr lang="en-US" altLang="ko-KR" sz="900" dirty="0"/>
              <a:t>20px/10px</a:t>
            </a:r>
            <a:r>
              <a:rPr lang="ko-KR" altLang="en-US" sz="900" dirty="0"/>
              <a:t>만큼 아이템 아이콘이 벨트 위에 위치하는 지점까지 </a:t>
            </a:r>
            <a:r>
              <a:rPr lang="en-US" altLang="ko-KR" sz="900" dirty="0"/>
              <a:t>0.2</a:t>
            </a:r>
            <a:r>
              <a:rPr lang="ko-KR" altLang="en-US" sz="900" dirty="0"/>
              <a:t>초 동안 이동함</a:t>
            </a:r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-	</a:t>
            </a:r>
            <a:r>
              <a:rPr lang="ko-KR" altLang="en-US" sz="900" dirty="0" err="1" smtClean="0"/>
              <a:t>액티브형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아이템이 아닌 </a:t>
            </a:r>
            <a:r>
              <a:rPr lang="ko-KR" altLang="en-US" sz="900" dirty="0" err="1"/>
              <a:t>패시브형</a:t>
            </a:r>
            <a:r>
              <a:rPr lang="ko-KR" altLang="en-US" sz="900" dirty="0"/>
              <a:t> 아이템의 경우</a:t>
            </a:r>
            <a:r>
              <a:rPr lang="en-US" altLang="ko-KR" sz="900" dirty="0"/>
              <a:t>, </a:t>
            </a:r>
            <a:r>
              <a:rPr lang="ko-KR" altLang="en-US" sz="900" dirty="0"/>
              <a:t>항상 비사용 중인 아이템과 같이 동작함</a:t>
            </a:r>
          </a:p>
          <a:p>
            <a:pPr defTabSz="180000">
              <a:lnSpc>
                <a:spcPct val="120000"/>
              </a:lnSpc>
            </a:pPr>
            <a:endParaRPr lang="ko-KR" altLang="en-US" sz="9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45" y="2352941"/>
            <a:ext cx="3779597" cy="21283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93"/>
          <a:stretch/>
        </p:blipFill>
        <p:spPr>
          <a:xfrm>
            <a:off x="980767" y="4082633"/>
            <a:ext cx="634578" cy="401829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3" idx="3"/>
          </p:cNvCxnSpPr>
          <p:nvPr/>
        </p:nvCxnSpPr>
        <p:spPr>
          <a:xfrm flipH="1" flipV="1">
            <a:off x="923948" y="4088842"/>
            <a:ext cx="21315" cy="1433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0998" y="3955212"/>
            <a:ext cx="8242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50" dirty="0"/>
              <a:t>10px</a:t>
            </a:r>
            <a:r>
              <a:rPr lang="ko-KR" altLang="en-US" sz="750" dirty="0"/>
              <a:t>만큼</a:t>
            </a:r>
            <a:endParaRPr lang="en-US" altLang="ko-KR" sz="750" dirty="0"/>
          </a:p>
          <a:p>
            <a:pPr algn="ctr"/>
            <a:r>
              <a:rPr lang="ko-KR" altLang="en-US" sz="750" dirty="0"/>
              <a:t>위로 노출</a:t>
            </a:r>
            <a:r>
              <a:rPr lang="en-US" altLang="ko-KR" sz="750" dirty="0"/>
              <a:t/>
            </a:r>
            <a:br>
              <a:rPr lang="en-US" altLang="ko-KR" sz="750" dirty="0"/>
            </a:br>
            <a:r>
              <a:rPr lang="en-US" altLang="ko-KR" sz="750" dirty="0"/>
              <a:t>(</a:t>
            </a:r>
            <a:r>
              <a:rPr lang="ko-KR" altLang="en-US" sz="750" dirty="0" err="1"/>
              <a:t>비사용</a:t>
            </a:r>
            <a:r>
              <a:rPr lang="en-US" altLang="ko-KR" sz="750" dirty="0"/>
              <a:t> </a:t>
            </a:r>
            <a:r>
              <a:rPr lang="ko-KR" altLang="en-US" sz="750" dirty="0"/>
              <a:t>중인</a:t>
            </a:r>
            <a:r>
              <a:rPr lang="en-US" altLang="ko-KR" sz="750" dirty="0"/>
              <a:t/>
            </a:r>
            <a:br>
              <a:rPr lang="en-US" altLang="ko-KR" sz="750" dirty="0"/>
            </a:br>
            <a:r>
              <a:rPr lang="ko-KR" altLang="en-US" sz="750" dirty="0"/>
              <a:t>아이템의 경우</a:t>
            </a:r>
            <a:r>
              <a:rPr lang="en-US" altLang="ko-KR" sz="750" dirty="0"/>
              <a:t>)</a:t>
            </a:r>
            <a:endParaRPr lang="ko-KR" altLang="en-US" sz="75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523" y="2359590"/>
            <a:ext cx="3779597" cy="21283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45" y="3769323"/>
            <a:ext cx="634578" cy="7252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18924" y="2999885"/>
            <a:ext cx="2478760" cy="847725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718924" y="2858247"/>
            <a:ext cx="2478760" cy="23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8335082" y="2999885"/>
            <a:ext cx="0" cy="8477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01048" y="2622620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400px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8305106" y="3192915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140px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5735942" y="3036679"/>
            <a:ext cx="24787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25" dirty="0"/>
              <a:t>[</a:t>
            </a:r>
            <a:r>
              <a:rPr lang="ko-KR" altLang="en-US" sz="825" dirty="0"/>
              <a:t>산소마스크</a:t>
            </a:r>
            <a:r>
              <a:rPr lang="en-US" altLang="ko-KR" sz="825" dirty="0"/>
              <a:t>] / </a:t>
            </a:r>
            <a:r>
              <a:rPr lang="ko-KR" altLang="en-US" sz="600" dirty="0" err="1"/>
              <a:t>잔여산소</a:t>
            </a:r>
            <a:r>
              <a:rPr lang="ko-KR" altLang="en-US" sz="600" dirty="0"/>
              <a:t> </a:t>
            </a:r>
            <a:r>
              <a:rPr lang="en-US" altLang="ko-KR" sz="600" dirty="0"/>
              <a:t>n%</a:t>
            </a:r>
          </a:p>
          <a:p>
            <a:endParaRPr lang="en-US" altLang="ko-KR" sz="825" dirty="0"/>
          </a:p>
          <a:p>
            <a:r>
              <a:rPr lang="en-US" altLang="ko-KR" sz="750" dirty="0"/>
              <a:t>(</a:t>
            </a:r>
            <a:r>
              <a:rPr lang="ko-KR" altLang="en-US" sz="750" dirty="0"/>
              <a:t>설명이 들어갈 곳</a:t>
            </a:r>
            <a:r>
              <a:rPr lang="en-US" altLang="ko-KR" sz="750" dirty="0"/>
              <a:t>)</a:t>
            </a:r>
          </a:p>
          <a:p>
            <a:r>
              <a:rPr lang="ko-KR" altLang="en-US" sz="750" dirty="0"/>
              <a:t>최대</a:t>
            </a:r>
            <a:endParaRPr lang="en-US" altLang="ko-KR" sz="750" dirty="0"/>
          </a:p>
          <a:p>
            <a:r>
              <a:rPr lang="en-US" altLang="ko-KR" sz="750" dirty="0"/>
              <a:t>4</a:t>
            </a:r>
            <a:r>
              <a:rPr lang="ko-KR" altLang="en-US" sz="750" dirty="0"/>
              <a:t>줄까지</a:t>
            </a:r>
            <a:endParaRPr lang="en-US" altLang="ko-KR" sz="750" dirty="0"/>
          </a:p>
          <a:p>
            <a:r>
              <a:rPr lang="ko-KR" altLang="en-US" sz="750" dirty="0"/>
              <a:t>설명</a:t>
            </a:r>
            <a:endParaRPr lang="en-US" altLang="ko-KR" sz="750" dirty="0"/>
          </a:p>
          <a:p>
            <a:endParaRPr lang="en-US" altLang="ko-KR" sz="750" dirty="0"/>
          </a:p>
          <a:p>
            <a:endParaRPr lang="en-US" altLang="ko-KR" sz="750" dirty="0"/>
          </a:p>
          <a:p>
            <a:endParaRPr lang="ko-KR" altLang="en-US" sz="750" dirty="0"/>
          </a:p>
        </p:txBody>
      </p:sp>
      <p:sp>
        <p:nvSpPr>
          <p:cNvPr id="24" name="위로 굽은 화살표 23"/>
          <p:cNvSpPr/>
          <p:nvPr/>
        </p:nvSpPr>
        <p:spPr>
          <a:xfrm rot="5400000">
            <a:off x="5334496" y="4431374"/>
            <a:ext cx="402506" cy="2844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35749" y="4508663"/>
            <a:ext cx="128673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50" dirty="0"/>
              <a:t>누르고 있는</a:t>
            </a:r>
            <a:r>
              <a:rPr lang="en-US" altLang="ko-KR" sz="750" dirty="0"/>
              <a:t> </a:t>
            </a:r>
            <a:r>
              <a:rPr lang="ko-KR" altLang="en-US" sz="750" dirty="0"/>
              <a:t>중에</a:t>
            </a:r>
            <a:r>
              <a:rPr lang="en-US" altLang="ko-KR" sz="750" dirty="0"/>
              <a:t/>
            </a:r>
            <a:br>
              <a:rPr lang="en-US" altLang="ko-KR" sz="750" dirty="0"/>
            </a:br>
            <a:r>
              <a:rPr lang="ko-KR" altLang="en-US" sz="750" dirty="0"/>
              <a:t>아이템 아이콘 전체가</a:t>
            </a:r>
            <a:r>
              <a:rPr lang="en-US" altLang="ko-KR" sz="750" dirty="0"/>
              <a:t/>
            </a:r>
            <a:br>
              <a:rPr lang="en-US" altLang="ko-KR" sz="750" dirty="0"/>
            </a:br>
            <a:r>
              <a:rPr lang="ko-KR" altLang="en-US" sz="750" dirty="0"/>
              <a:t>올라와서 노출된 모습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06"/>
          <a:stretch/>
        </p:blipFill>
        <p:spPr>
          <a:xfrm>
            <a:off x="1581580" y="3982270"/>
            <a:ext cx="634578" cy="494572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2278403" y="4007791"/>
            <a:ext cx="0" cy="212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67496" y="3648399"/>
            <a:ext cx="8242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50" dirty="0"/>
              <a:t>20px</a:t>
            </a:r>
            <a:r>
              <a:rPr lang="ko-KR" altLang="en-US" sz="750" dirty="0"/>
              <a:t>만큼</a:t>
            </a:r>
            <a:endParaRPr lang="en-US" altLang="ko-KR" sz="750" dirty="0"/>
          </a:p>
          <a:p>
            <a:pPr algn="ctr"/>
            <a:r>
              <a:rPr lang="ko-KR" altLang="en-US" sz="750" dirty="0"/>
              <a:t>위로 노출</a:t>
            </a:r>
            <a:r>
              <a:rPr lang="en-US" altLang="ko-KR" sz="750" dirty="0"/>
              <a:t/>
            </a:r>
            <a:br>
              <a:rPr lang="en-US" altLang="ko-KR" sz="750" dirty="0"/>
            </a:br>
            <a:r>
              <a:rPr lang="en-US" altLang="ko-KR" sz="750" dirty="0"/>
              <a:t>(</a:t>
            </a:r>
            <a:r>
              <a:rPr lang="ko-KR" altLang="en-US" sz="750" dirty="0"/>
              <a:t>사용</a:t>
            </a:r>
            <a:r>
              <a:rPr lang="en-US" altLang="ko-KR" sz="750" dirty="0"/>
              <a:t> </a:t>
            </a:r>
            <a:r>
              <a:rPr lang="ko-KR" altLang="en-US" sz="750" dirty="0"/>
              <a:t>중인</a:t>
            </a:r>
            <a:r>
              <a:rPr lang="en-US" altLang="ko-KR" sz="750" dirty="0"/>
              <a:t/>
            </a:r>
            <a:br>
              <a:rPr lang="en-US" altLang="ko-KR" sz="750" dirty="0"/>
            </a:br>
            <a:r>
              <a:rPr lang="ko-KR" altLang="en-US" sz="750" dirty="0"/>
              <a:t>아이템의 경우</a:t>
            </a:r>
            <a:r>
              <a:rPr lang="en-US" altLang="ko-KR" sz="750" dirty="0"/>
              <a:t>)</a:t>
            </a:r>
            <a:endParaRPr lang="ko-KR" altLang="en-US" sz="750" dirty="0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>
            <a:lvl1pPr algn="l" defTabSz="685800" rtl="0" eaLnBrk="1" latinLnBrk="1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2.2.1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인게임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하단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인벤토리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UI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42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6674" y="58486"/>
            <a:ext cx="4357355" cy="333372"/>
          </a:xfrm>
          <a:prstGeom prst="rect">
            <a:avLst/>
          </a:prstGeom>
        </p:spPr>
        <p:txBody>
          <a:bodyPr/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-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2.2.2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인게임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수첩메뉴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424029" y="154557"/>
            <a:ext cx="4615191" cy="32067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2.2 </a:t>
            </a:r>
            <a:r>
              <a:rPr lang="ko-KR" altLang="en-US" sz="1050" b="1" dirty="0" err="1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인게임</a:t>
            </a:r>
            <a:r>
              <a: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 </a:t>
            </a:r>
            <a:r>
              <a:rPr lang="en-US" altLang="ko-KR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cs typeface="Arial" panose="020B0604020202020204" pitchFamily="34" charset="0"/>
              </a:rPr>
              <a:t>UI</a:t>
            </a:r>
          </a:p>
          <a:p>
            <a:pPr algn="r"/>
            <a:endParaRPr lang="ko-KR" altLang="en-US" sz="105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73523" y="391128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3523" y="737114"/>
            <a:ext cx="1676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3378" y="475232"/>
            <a:ext cx="892814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>
              <a:lnSpc>
                <a:spcPct val="120000"/>
              </a:lnSpc>
            </a:pPr>
            <a:r>
              <a:rPr lang="en-US" altLang="ko-KR" sz="900" b="1" dirty="0" smtClean="0"/>
              <a:t>· </a:t>
            </a:r>
            <a:r>
              <a:rPr lang="ko-KR" altLang="en-US" sz="900" b="1" dirty="0" err="1" smtClean="0"/>
              <a:t>인게임</a:t>
            </a:r>
            <a:r>
              <a:rPr lang="ko-KR" altLang="en-US" sz="900" b="1" dirty="0" smtClean="0"/>
              <a:t> 수첩 메뉴 </a:t>
            </a:r>
            <a:r>
              <a:rPr lang="en-US" altLang="ko-KR" sz="900" b="1" dirty="0" smtClean="0"/>
              <a:t>– </a:t>
            </a:r>
            <a:r>
              <a:rPr lang="ko-KR" altLang="en-US" sz="900" b="1" dirty="0" smtClean="0"/>
              <a:t>전체 구성 및 소방일지</a:t>
            </a:r>
            <a:endParaRPr lang="en-US" altLang="ko-KR" sz="900" b="1" dirty="0" smtClean="0"/>
          </a:p>
          <a:p>
            <a:pPr defTabSz="180000">
              <a:lnSpc>
                <a:spcPct val="120000"/>
              </a:lnSpc>
            </a:pPr>
            <a:endParaRPr lang="en-US" altLang="ko-KR" sz="900" dirty="0" smtClean="0"/>
          </a:p>
          <a:p>
            <a:pPr defTabSz="180000">
              <a:lnSpc>
                <a:spcPct val="120000"/>
              </a:lnSpc>
            </a:pPr>
            <a:r>
              <a:rPr lang="en-US" altLang="ko-KR" sz="900" dirty="0" smtClean="0"/>
              <a:t>	</a:t>
            </a:r>
            <a:r>
              <a:rPr lang="ko-KR" altLang="en-US" sz="900" dirty="0" err="1" smtClean="0"/>
              <a:t>인게임</a:t>
            </a:r>
            <a:r>
              <a:rPr lang="ko-KR" altLang="en-US" sz="900" dirty="0" smtClean="0"/>
              <a:t> 하단 </a:t>
            </a:r>
            <a:r>
              <a:rPr lang="ko-KR" altLang="en-US" sz="900" dirty="0" err="1" smtClean="0"/>
              <a:t>인벤토리에서</a:t>
            </a:r>
            <a:r>
              <a:rPr lang="ko-KR" altLang="en-US" sz="900" dirty="0" smtClean="0"/>
              <a:t> 메모장 아이콘을 선택했을 </a:t>
            </a:r>
            <a:r>
              <a:rPr lang="ko-KR" altLang="en-US" sz="900" dirty="0" err="1" smtClean="0"/>
              <a:t>떄</a:t>
            </a:r>
            <a:r>
              <a:rPr lang="ko-KR" altLang="en-US" sz="900" dirty="0" smtClean="0"/>
              <a:t> 나타나는 전체적인 수첩 메뉴의 구성은 다음과 같다</a:t>
            </a:r>
            <a:r>
              <a:rPr lang="en-US" altLang="ko-KR" sz="900" dirty="0" smtClean="0"/>
              <a:t>.</a:t>
            </a:r>
            <a:r>
              <a:rPr lang="ko-KR" altLang="en-US" sz="900" dirty="0" smtClean="0"/>
              <a:t> 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en-US" altLang="ko-KR" sz="900" dirty="0" smtClean="0"/>
              <a:t>	</a:t>
            </a:r>
            <a:endParaRPr lang="en-US" altLang="ko-KR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3" y="1280681"/>
            <a:ext cx="2209500" cy="25630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268797" y="2020354"/>
            <a:ext cx="218315" cy="403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268797" y="2440142"/>
            <a:ext cx="218315" cy="403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68799" y="2908129"/>
            <a:ext cx="218315" cy="403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/>
          <p:nvPr/>
        </p:nvCxnSpPr>
        <p:spPr>
          <a:xfrm flipV="1">
            <a:off x="2499910" y="1742171"/>
            <a:ext cx="245767" cy="61529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/>
          <p:nvPr/>
        </p:nvCxnSpPr>
        <p:spPr>
          <a:xfrm flipV="1">
            <a:off x="2524383" y="3048535"/>
            <a:ext cx="245767" cy="61529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09496" y="1576575"/>
            <a:ext cx="2033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소방일지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2268797" y="1576575"/>
            <a:ext cx="218315" cy="403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2516496" y="2615051"/>
            <a:ext cx="245767" cy="61529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/>
          <p:nvPr/>
        </p:nvCxnSpPr>
        <p:spPr>
          <a:xfrm flipV="1">
            <a:off x="2508609" y="2196401"/>
            <a:ext cx="245767" cy="61529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17105" y="2022079"/>
            <a:ext cx="2033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옵션메뉴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721562" y="2476551"/>
            <a:ext cx="2033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타이틀로 돌아가기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725722" y="2892050"/>
            <a:ext cx="2033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현재 게임 계속하기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7110699" y="1576575"/>
            <a:ext cx="2033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소방일지 터치한 경우</a:t>
            </a:r>
            <a:endParaRPr lang="ko-KR" altLang="en-US" sz="1200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26" y="1280681"/>
            <a:ext cx="2474495" cy="2563020"/>
          </a:xfrm>
          <a:prstGeom prst="rect">
            <a:avLst/>
          </a:prstGeom>
        </p:spPr>
      </p:pic>
      <p:cxnSp>
        <p:nvCxnSpPr>
          <p:cNvPr id="46" name="구부러진 연결선 45"/>
          <p:cNvCxnSpPr/>
          <p:nvPr/>
        </p:nvCxnSpPr>
        <p:spPr>
          <a:xfrm flipV="1">
            <a:off x="6885877" y="1742172"/>
            <a:ext cx="245767" cy="61529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565392" y="1576575"/>
            <a:ext cx="307687" cy="403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008760" y="2522717"/>
            <a:ext cx="203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미션 목표를 확인할 수 있으며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이미 끝낸 </a:t>
            </a:r>
            <a:r>
              <a:rPr lang="ko-KR" altLang="en-US" sz="1000" dirty="0" err="1" smtClean="0"/>
              <a:t>챕터의</a:t>
            </a:r>
            <a:r>
              <a:rPr lang="ko-KR" altLang="en-US" sz="1000" dirty="0" smtClean="0"/>
              <a:t> 경우 어떤 미션을 수행했고 성공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실패 여부 등을 볼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868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3434</TotalTime>
  <Words>778</Words>
  <Application>Microsoft Office PowerPoint</Application>
  <PresentationFormat>화면 슬라이드 쇼(16:10)</PresentationFormat>
  <Paragraphs>478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08서울남산체 EB</vt:lpstr>
      <vt:lpstr>맑은 고딕</vt:lpstr>
      <vt:lpstr>08서울남산체 B</vt:lpstr>
      <vt:lpstr>Blank</vt:lpstr>
      <vt:lpstr>PowerPoint 프레젠테이션</vt:lpstr>
      <vt:lpstr>- 1.1 게임 개요</vt:lpstr>
      <vt:lpstr>PowerPoint 프레젠테이션</vt:lpstr>
      <vt:lpstr>- 2.1.1 인게임 조작법</vt:lpstr>
      <vt:lpstr>PowerPoint 프레젠테이션</vt:lpstr>
      <vt:lpstr>- 2.2.1 인게임 하단 인벤토리 UI</vt:lpstr>
      <vt:lpstr>PowerPoint 프레젠테이션</vt:lpstr>
      <vt:lpstr>PowerPoint 프레젠테이션</vt:lpstr>
      <vt:lpstr>- 2.2.2 인게임 수첩메뉴</vt:lpstr>
      <vt:lpstr>PowerPoint 프레젠테이션</vt:lpstr>
      <vt:lpstr>PowerPoint 프레젠테이션</vt:lpstr>
      <vt:lpstr>- 3.1 튜토리얼 플레이어 캐릭터</vt:lpstr>
      <vt:lpstr>- 3.2 메인 스토리 플레이어 캐릭터</vt:lpstr>
      <vt:lpstr>- 4.1 양호선생 설민혁</vt:lpstr>
      <vt:lpstr>- 4.2 한자선생 김영섭</vt:lpstr>
      <vt:lpstr>- 5.1 산소 게이지 및 체력 게이지</vt:lpstr>
      <vt:lpstr>- 5.2 챕터 1 주요 작동 오브젝트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이 재진</cp:lastModifiedBy>
  <cp:revision>403</cp:revision>
  <dcterms:created xsi:type="dcterms:W3CDTF">2014-04-08T13:57:56Z</dcterms:created>
  <dcterms:modified xsi:type="dcterms:W3CDTF">2019-09-18T00:40:23Z</dcterms:modified>
  <cp:version>1000.0000.01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